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1193C-5966-9427-6919-F66F1C1FE3C0}" name="Guest User" initials="GU" userId="S::urn:spo:tenantanon#563f8102-9a67-4e50-8e05-844af5e612f8::" providerId="AD"/>
  <p188:author id="{1457EE67-9334-A48A-4E06-83A5B2867640}" name="Melissa Barton" initials="MB" userId="S::mbarton@abem.org::de83213b-5de0-40a8-8463-9cc7c74a6b77" providerId="AD"/>
  <p188:author id="{9E2B9595-7E67-688C-0F30-30096705990E}" name="JT Finnell" initials="JF" userId="S::jtfinnell@abem.org::9ad9de42-6ea1-40a7-87bc-c03c0dc7d3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A05"/>
    <a:srgbClr val="07B1B8"/>
    <a:srgbClr val="0253A3"/>
    <a:srgbClr val="ED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5EF54-54CC-D909-475C-AD6FE49F5D79}" v="1" dt="2025-08-06T16:33:19.377"/>
    <p1510:client id="{9FC217DD-DC34-3BC5-31CA-321CF8C40008}" v="2" dt="2025-08-06T04:31:01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14" autoAdjust="0"/>
  </p:normalViewPr>
  <p:slideViewPr>
    <p:cSldViewPr snapToGrid="0">
      <p:cViewPr varScale="1">
        <p:scale>
          <a:sx n="54" d="100"/>
          <a:sy n="54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D4409-07D3-4FC0-943D-8FC4A2D2A6F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4D76FC-FE39-4CF2-B164-D518C102600B}">
      <dgm:prSet/>
      <dgm:spPr/>
      <dgm:t>
        <a:bodyPr/>
        <a:lstStyle/>
        <a:p>
          <a:r>
            <a:rPr lang="en-US" b="1">
              <a:latin typeface="Montserrat" panose="00000500000000000000" pitchFamily="2" charset="0"/>
            </a:rPr>
            <a:t>American College of Surgeons </a:t>
          </a:r>
        </a:p>
      </dgm:t>
    </dgm:pt>
    <dgm:pt modelId="{F124B6F1-64F3-4C59-9C27-C859BF916E92}" type="parTrans" cxnId="{C5346720-0627-4B8A-95FB-CA10966BD32E}">
      <dgm:prSet/>
      <dgm:spPr/>
      <dgm:t>
        <a:bodyPr/>
        <a:lstStyle/>
        <a:p>
          <a:endParaRPr lang="en-US"/>
        </a:p>
      </dgm:t>
    </dgm:pt>
    <dgm:pt modelId="{67F15C2F-C5B3-4942-A158-C75AA67293B8}" type="sibTrans" cxnId="{C5346720-0627-4B8A-95FB-CA10966BD32E}">
      <dgm:prSet/>
      <dgm:spPr/>
      <dgm:t>
        <a:bodyPr/>
        <a:lstStyle/>
        <a:p>
          <a:endParaRPr lang="en-US"/>
        </a:p>
      </dgm:t>
    </dgm:pt>
    <dgm:pt modelId="{BF526895-9AA8-4A67-93D9-AFBBAEB3C649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Removal of the need for current ATLS and trauma CME requirements</a:t>
          </a:r>
        </a:p>
      </dgm:t>
    </dgm:pt>
    <dgm:pt modelId="{B25FDE98-B9BA-4566-9CCE-DE687FDA8FD6}" type="parTrans" cxnId="{E2803570-76F2-486F-8CD1-66D4927DE6A0}">
      <dgm:prSet/>
      <dgm:spPr/>
      <dgm:t>
        <a:bodyPr/>
        <a:lstStyle/>
        <a:p>
          <a:endParaRPr lang="en-US"/>
        </a:p>
      </dgm:t>
    </dgm:pt>
    <dgm:pt modelId="{3B854878-0694-414D-AEC0-0AE95B9CA20A}" type="sibTrans" cxnId="{E2803570-76F2-486F-8CD1-66D4927DE6A0}">
      <dgm:prSet/>
      <dgm:spPr/>
      <dgm:t>
        <a:bodyPr/>
        <a:lstStyle/>
        <a:p>
          <a:endParaRPr lang="en-US"/>
        </a:p>
      </dgm:t>
    </dgm:pt>
    <dgm:pt modelId="{9C13375E-7064-4388-BFDF-958D01CF8E82}">
      <dgm:prSet/>
      <dgm:spPr/>
      <dgm:t>
        <a:bodyPr/>
        <a:lstStyle/>
        <a:p>
          <a:r>
            <a:rPr lang="en-US" b="1">
              <a:latin typeface="Montserrat" panose="00000500000000000000" pitchFamily="2" charset="0"/>
            </a:rPr>
            <a:t>Pennsylvania Dept. of Health </a:t>
          </a:r>
        </a:p>
      </dgm:t>
    </dgm:pt>
    <dgm:pt modelId="{EACDCF42-5912-44C3-A518-932E305D79B3}" type="parTrans" cxnId="{9059866F-8875-4AC5-A402-ACDB7221FE73}">
      <dgm:prSet/>
      <dgm:spPr/>
      <dgm:t>
        <a:bodyPr/>
        <a:lstStyle/>
        <a:p>
          <a:endParaRPr lang="en-US"/>
        </a:p>
      </dgm:t>
    </dgm:pt>
    <dgm:pt modelId="{FCA63B23-CD13-41C6-A959-0C9ED07B6CF1}" type="sibTrans" cxnId="{9059866F-8875-4AC5-A402-ACDB7221FE73}">
      <dgm:prSet/>
      <dgm:spPr/>
      <dgm:t>
        <a:bodyPr/>
        <a:lstStyle/>
        <a:p>
          <a:endParaRPr lang="en-US"/>
        </a:p>
      </dgm:t>
    </dgm:pt>
    <dgm:pt modelId="{F6511947-127A-4B8B-93B9-C27F4EC54D3F}">
      <dgm:prSet/>
      <dgm:spPr/>
      <dgm:t>
        <a:bodyPr/>
        <a:lstStyle/>
        <a:p>
          <a:r>
            <a:rPr lang="en-US">
              <a:latin typeface="Montserrat" panose="00000500000000000000" pitchFamily="2" charset="0"/>
            </a:rPr>
            <a:t>Removed CPR documentation requirement</a:t>
          </a:r>
        </a:p>
      </dgm:t>
    </dgm:pt>
    <dgm:pt modelId="{4C540D0C-61E0-4770-8F10-A6D28EF8D362}" type="parTrans" cxnId="{591B74B7-54CD-479E-9E9D-E0795AF9D3EF}">
      <dgm:prSet/>
      <dgm:spPr/>
      <dgm:t>
        <a:bodyPr/>
        <a:lstStyle/>
        <a:p>
          <a:endParaRPr lang="en-US"/>
        </a:p>
      </dgm:t>
    </dgm:pt>
    <dgm:pt modelId="{7E18ED0D-6E6F-4B08-B76F-39A6BFA06FDC}" type="sibTrans" cxnId="{591B74B7-54CD-479E-9E9D-E0795AF9D3EF}">
      <dgm:prSet/>
      <dgm:spPr/>
      <dgm:t>
        <a:bodyPr/>
        <a:lstStyle/>
        <a:p>
          <a:endParaRPr lang="en-US"/>
        </a:p>
      </dgm:t>
    </dgm:pt>
    <dgm:pt modelId="{44BDB44B-04BB-4B38-9801-2DEADB527B72}">
      <dgm:prSet/>
      <dgm:spPr/>
      <dgm:t>
        <a:bodyPr/>
        <a:lstStyle/>
        <a:p>
          <a:r>
            <a:rPr lang="en-US" b="1">
              <a:latin typeface="Montserrat" panose="00000500000000000000" pitchFamily="2" charset="0"/>
            </a:rPr>
            <a:t>Nebraska Dept. of Health </a:t>
          </a:r>
        </a:p>
      </dgm:t>
    </dgm:pt>
    <dgm:pt modelId="{A9655BBE-F421-4987-B23B-89BB0118006B}" type="parTrans" cxnId="{624CB6FC-DF60-4CA9-81A8-A21CDE95CD54}">
      <dgm:prSet/>
      <dgm:spPr/>
      <dgm:t>
        <a:bodyPr/>
        <a:lstStyle/>
        <a:p>
          <a:endParaRPr lang="en-US"/>
        </a:p>
      </dgm:t>
    </dgm:pt>
    <dgm:pt modelId="{DBB2E2A3-1315-4C5E-8288-8A562303B86A}" type="sibTrans" cxnId="{624CB6FC-DF60-4CA9-81A8-A21CDE95CD54}">
      <dgm:prSet/>
      <dgm:spPr/>
      <dgm:t>
        <a:bodyPr/>
        <a:lstStyle/>
        <a:p>
          <a:endParaRPr lang="en-US"/>
        </a:p>
      </dgm:t>
    </dgm:pt>
    <dgm:pt modelId="{D6FE6964-A436-4FB1-B765-6D91C0008753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Removed trauma CME requirements</a:t>
          </a:r>
        </a:p>
      </dgm:t>
    </dgm:pt>
    <dgm:pt modelId="{CA793E70-CA86-461F-8B79-933EC61C2014}" type="parTrans" cxnId="{01069969-E5D9-460E-9AFA-A21CE574FDFC}">
      <dgm:prSet/>
      <dgm:spPr/>
      <dgm:t>
        <a:bodyPr/>
        <a:lstStyle/>
        <a:p>
          <a:endParaRPr lang="en-US"/>
        </a:p>
      </dgm:t>
    </dgm:pt>
    <dgm:pt modelId="{3715DB28-DF03-4066-A8DD-6578CD2D72A1}" type="sibTrans" cxnId="{01069969-E5D9-460E-9AFA-A21CE574FDFC}">
      <dgm:prSet/>
      <dgm:spPr/>
      <dgm:t>
        <a:bodyPr/>
        <a:lstStyle/>
        <a:p>
          <a:endParaRPr lang="en-US"/>
        </a:p>
      </dgm:t>
    </dgm:pt>
    <dgm:pt modelId="{22F6DBFA-7BA3-409E-B0EC-D503559FE9C8}">
      <dgm:prSet/>
      <dgm:spPr/>
      <dgm:t>
        <a:bodyPr/>
        <a:lstStyle/>
        <a:p>
          <a:r>
            <a:rPr lang="en-US" b="1">
              <a:latin typeface="Montserrat" panose="00000500000000000000" pitchFamily="2" charset="0"/>
            </a:rPr>
            <a:t>Veterans Administration </a:t>
          </a:r>
        </a:p>
      </dgm:t>
    </dgm:pt>
    <dgm:pt modelId="{6522D4DC-1745-4D52-88C9-DA5FD92F6AA8}" type="parTrans" cxnId="{4A79C6F3-7347-4568-900F-2E40CF97FFEC}">
      <dgm:prSet/>
      <dgm:spPr/>
      <dgm:t>
        <a:bodyPr/>
        <a:lstStyle/>
        <a:p>
          <a:endParaRPr lang="en-US"/>
        </a:p>
      </dgm:t>
    </dgm:pt>
    <dgm:pt modelId="{B7881B5F-A9A2-4EEA-B7B3-BDBB56ADC8C0}" type="sibTrans" cxnId="{4A79C6F3-7347-4568-900F-2E40CF97FFEC}">
      <dgm:prSet/>
      <dgm:spPr/>
      <dgm:t>
        <a:bodyPr/>
        <a:lstStyle/>
        <a:p>
          <a:endParaRPr lang="en-US"/>
        </a:p>
      </dgm:t>
    </dgm:pt>
    <dgm:pt modelId="{CD62EAB0-2D0E-4C98-85C1-076506444232}">
      <dgm:prSet/>
      <dgm:spPr/>
      <dgm:t>
        <a:bodyPr/>
        <a:lstStyle/>
        <a:p>
          <a:r>
            <a:rPr lang="en-US">
              <a:latin typeface="Montserrat" panose="00000500000000000000" pitchFamily="2" charset="0"/>
            </a:rPr>
            <a:t>Removed additional airway management requirements</a:t>
          </a:r>
        </a:p>
      </dgm:t>
    </dgm:pt>
    <dgm:pt modelId="{3102012C-294C-4BA7-B090-2A56AE4571A6}" type="parTrans" cxnId="{BBCFCE07-5167-4BD3-AD09-27333DECE63F}">
      <dgm:prSet/>
      <dgm:spPr/>
      <dgm:t>
        <a:bodyPr/>
        <a:lstStyle/>
        <a:p>
          <a:endParaRPr lang="en-US"/>
        </a:p>
      </dgm:t>
    </dgm:pt>
    <dgm:pt modelId="{709D2DA8-DC9A-4204-B2C2-B09A9024D8FE}" type="sibTrans" cxnId="{BBCFCE07-5167-4BD3-AD09-27333DECE63F}">
      <dgm:prSet/>
      <dgm:spPr/>
      <dgm:t>
        <a:bodyPr/>
        <a:lstStyle/>
        <a:p>
          <a:endParaRPr lang="en-US"/>
        </a:p>
      </dgm:t>
    </dgm:pt>
    <dgm:pt modelId="{12E25095-E066-48FF-86F3-0F59CA149324}" type="pres">
      <dgm:prSet presAssocID="{243D4409-07D3-4FC0-943D-8FC4A2D2A6F2}" presName="linear" presStyleCnt="0">
        <dgm:presLayoutVars>
          <dgm:dir/>
          <dgm:animLvl val="lvl"/>
          <dgm:resizeHandles val="exact"/>
        </dgm:presLayoutVars>
      </dgm:prSet>
      <dgm:spPr/>
    </dgm:pt>
    <dgm:pt modelId="{BE9FEEF2-619D-4817-ABEA-63DFCC615B3E}" type="pres">
      <dgm:prSet presAssocID="{FB4D76FC-FE39-4CF2-B164-D518C102600B}" presName="parentLin" presStyleCnt="0"/>
      <dgm:spPr/>
    </dgm:pt>
    <dgm:pt modelId="{F22EA654-55F4-49FD-B041-8E6C47B4E88E}" type="pres">
      <dgm:prSet presAssocID="{FB4D76FC-FE39-4CF2-B164-D518C102600B}" presName="parentLeftMargin" presStyleLbl="node1" presStyleIdx="0" presStyleCnt="4"/>
      <dgm:spPr/>
    </dgm:pt>
    <dgm:pt modelId="{12BC81CD-CF64-4B12-8F2D-FFCCCA0E632D}" type="pres">
      <dgm:prSet presAssocID="{FB4D76FC-FE39-4CF2-B164-D518C10260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7EA842-9DAB-411D-8BB7-3C9D69F4079E}" type="pres">
      <dgm:prSet presAssocID="{FB4D76FC-FE39-4CF2-B164-D518C102600B}" presName="negativeSpace" presStyleCnt="0"/>
      <dgm:spPr/>
    </dgm:pt>
    <dgm:pt modelId="{B32A0BFC-A6DF-4ED2-81EF-D71BB3747D30}" type="pres">
      <dgm:prSet presAssocID="{FB4D76FC-FE39-4CF2-B164-D518C102600B}" presName="childText" presStyleLbl="conFgAcc1" presStyleIdx="0" presStyleCnt="4">
        <dgm:presLayoutVars>
          <dgm:bulletEnabled val="1"/>
        </dgm:presLayoutVars>
      </dgm:prSet>
      <dgm:spPr/>
    </dgm:pt>
    <dgm:pt modelId="{2DB3308F-2DFB-4BC5-A1A6-9261AA276A85}" type="pres">
      <dgm:prSet presAssocID="{67F15C2F-C5B3-4942-A158-C75AA67293B8}" presName="spaceBetweenRectangles" presStyleCnt="0"/>
      <dgm:spPr/>
    </dgm:pt>
    <dgm:pt modelId="{70036CF0-1DED-4ABC-B6A8-C179EFB35A7B}" type="pres">
      <dgm:prSet presAssocID="{9C13375E-7064-4388-BFDF-958D01CF8E82}" presName="parentLin" presStyleCnt="0"/>
      <dgm:spPr/>
    </dgm:pt>
    <dgm:pt modelId="{85272361-36B2-4B18-BCB5-16DD2A794870}" type="pres">
      <dgm:prSet presAssocID="{9C13375E-7064-4388-BFDF-958D01CF8E82}" presName="parentLeftMargin" presStyleLbl="node1" presStyleIdx="0" presStyleCnt="4"/>
      <dgm:spPr/>
    </dgm:pt>
    <dgm:pt modelId="{92187EDF-5E3F-4C44-B559-C966E9FE74D1}" type="pres">
      <dgm:prSet presAssocID="{9C13375E-7064-4388-BFDF-958D01CF8E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A2E31F-D1D5-4459-BB7A-53109AB717F8}" type="pres">
      <dgm:prSet presAssocID="{9C13375E-7064-4388-BFDF-958D01CF8E82}" presName="negativeSpace" presStyleCnt="0"/>
      <dgm:spPr/>
    </dgm:pt>
    <dgm:pt modelId="{0C4A6661-5E20-47D8-9781-EE65693B5552}" type="pres">
      <dgm:prSet presAssocID="{9C13375E-7064-4388-BFDF-958D01CF8E82}" presName="childText" presStyleLbl="conFgAcc1" presStyleIdx="1" presStyleCnt="4">
        <dgm:presLayoutVars>
          <dgm:bulletEnabled val="1"/>
        </dgm:presLayoutVars>
      </dgm:prSet>
      <dgm:spPr/>
    </dgm:pt>
    <dgm:pt modelId="{BD6040B3-892C-4914-B44A-012CEED4B602}" type="pres">
      <dgm:prSet presAssocID="{FCA63B23-CD13-41C6-A959-0C9ED07B6CF1}" presName="spaceBetweenRectangles" presStyleCnt="0"/>
      <dgm:spPr/>
    </dgm:pt>
    <dgm:pt modelId="{C2EA2029-C89F-4482-A188-F33C90C825F9}" type="pres">
      <dgm:prSet presAssocID="{44BDB44B-04BB-4B38-9801-2DEADB527B72}" presName="parentLin" presStyleCnt="0"/>
      <dgm:spPr/>
    </dgm:pt>
    <dgm:pt modelId="{FCB07A71-10BC-46D3-BF67-F74C28366787}" type="pres">
      <dgm:prSet presAssocID="{44BDB44B-04BB-4B38-9801-2DEADB527B72}" presName="parentLeftMargin" presStyleLbl="node1" presStyleIdx="1" presStyleCnt="4"/>
      <dgm:spPr/>
    </dgm:pt>
    <dgm:pt modelId="{658276B1-51B1-4E9E-8C85-60FB3EE40F76}" type="pres">
      <dgm:prSet presAssocID="{44BDB44B-04BB-4B38-9801-2DEADB527B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C3B15D-75C9-4363-BC38-8111EFDF376B}" type="pres">
      <dgm:prSet presAssocID="{44BDB44B-04BB-4B38-9801-2DEADB527B72}" presName="negativeSpace" presStyleCnt="0"/>
      <dgm:spPr/>
    </dgm:pt>
    <dgm:pt modelId="{38A9E200-3F2C-459D-B09F-4257B1C7C999}" type="pres">
      <dgm:prSet presAssocID="{44BDB44B-04BB-4B38-9801-2DEADB527B72}" presName="childText" presStyleLbl="conFgAcc1" presStyleIdx="2" presStyleCnt="4">
        <dgm:presLayoutVars>
          <dgm:bulletEnabled val="1"/>
        </dgm:presLayoutVars>
      </dgm:prSet>
      <dgm:spPr/>
    </dgm:pt>
    <dgm:pt modelId="{F2A584A9-22A8-4460-8BE7-2D2213FFC490}" type="pres">
      <dgm:prSet presAssocID="{DBB2E2A3-1315-4C5E-8288-8A562303B86A}" presName="spaceBetweenRectangles" presStyleCnt="0"/>
      <dgm:spPr/>
    </dgm:pt>
    <dgm:pt modelId="{F9F7AAA5-348F-4528-9011-4766EFE39962}" type="pres">
      <dgm:prSet presAssocID="{22F6DBFA-7BA3-409E-B0EC-D503559FE9C8}" presName="parentLin" presStyleCnt="0"/>
      <dgm:spPr/>
    </dgm:pt>
    <dgm:pt modelId="{B31EBFBD-BF85-45C1-847A-1F30BB02D4F2}" type="pres">
      <dgm:prSet presAssocID="{22F6DBFA-7BA3-409E-B0EC-D503559FE9C8}" presName="parentLeftMargin" presStyleLbl="node1" presStyleIdx="2" presStyleCnt="4"/>
      <dgm:spPr/>
    </dgm:pt>
    <dgm:pt modelId="{087B337C-A686-4C7C-957F-895D8FF97D4E}" type="pres">
      <dgm:prSet presAssocID="{22F6DBFA-7BA3-409E-B0EC-D503559FE9C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44A7F1-63FA-477B-81E7-AD05D4550854}" type="pres">
      <dgm:prSet presAssocID="{22F6DBFA-7BA3-409E-B0EC-D503559FE9C8}" presName="negativeSpace" presStyleCnt="0"/>
      <dgm:spPr/>
    </dgm:pt>
    <dgm:pt modelId="{8073DCB6-B36A-465F-8D4B-2724E2FFF737}" type="pres">
      <dgm:prSet presAssocID="{22F6DBFA-7BA3-409E-B0EC-D503559FE9C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72C4005-8BF7-44D5-9E35-704E61BDD36C}" type="presOf" srcId="{CD62EAB0-2D0E-4C98-85C1-076506444232}" destId="{8073DCB6-B36A-465F-8D4B-2724E2FFF737}" srcOrd="0" destOrd="0" presId="urn:microsoft.com/office/officeart/2005/8/layout/list1"/>
    <dgm:cxn modelId="{BBCFCE07-5167-4BD3-AD09-27333DECE63F}" srcId="{22F6DBFA-7BA3-409E-B0EC-D503559FE9C8}" destId="{CD62EAB0-2D0E-4C98-85C1-076506444232}" srcOrd="0" destOrd="0" parTransId="{3102012C-294C-4BA7-B090-2A56AE4571A6}" sibTransId="{709D2DA8-DC9A-4204-B2C2-B09A9024D8FE}"/>
    <dgm:cxn modelId="{AE1DCB0A-7B81-48DD-96A1-34056E3F6670}" type="presOf" srcId="{44BDB44B-04BB-4B38-9801-2DEADB527B72}" destId="{FCB07A71-10BC-46D3-BF67-F74C28366787}" srcOrd="0" destOrd="0" presId="urn:microsoft.com/office/officeart/2005/8/layout/list1"/>
    <dgm:cxn modelId="{C5346720-0627-4B8A-95FB-CA10966BD32E}" srcId="{243D4409-07D3-4FC0-943D-8FC4A2D2A6F2}" destId="{FB4D76FC-FE39-4CF2-B164-D518C102600B}" srcOrd="0" destOrd="0" parTransId="{F124B6F1-64F3-4C59-9C27-C859BF916E92}" sibTransId="{67F15C2F-C5B3-4942-A158-C75AA67293B8}"/>
    <dgm:cxn modelId="{DF751636-6626-4308-A148-6754F59BF487}" type="presOf" srcId="{44BDB44B-04BB-4B38-9801-2DEADB527B72}" destId="{658276B1-51B1-4E9E-8C85-60FB3EE40F76}" srcOrd="1" destOrd="0" presId="urn:microsoft.com/office/officeart/2005/8/layout/list1"/>
    <dgm:cxn modelId="{88093345-5480-46F7-B923-58BE0D9D08A4}" type="presOf" srcId="{9C13375E-7064-4388-BFDF-958D01CF8E82}" destId="{92187EDF-5E3F-4C44-B559-C966E9FE74D1}" srcOrd="1" destOrd="0" presId="urn:microsoft.com/office/officeart/2005/8/layout/list1"/>
    <dgm:cxn modelId="{41CD1A66-F463-4FEE-9D4C-148B8796E426}" type="presOf" srcId="{22F6DBFA-7BA3-409E-B0EC-D503559FE9C8}" destId="{B31EBFBD-BF85-45C1-847A-1F30BB02D4F2}" srcOrd="0" destOrd="0" presId="urn:microsoft.com/office/officeart/2005/8/layout/list1"/>
    <dgm:cxn modelId="{CBAE1B47-DDA4-4689-8A65-F3272BD1C735}" type="presOf" srcId="{F6511947-127A-4B8B-93B9-C27F4EC54D3F}" destId="{0C4A6661-5E20-47D8-9781-EE65693B5552}" srcOrd="0" destOrd="0" presId="urn:microsoft.com/office/officeart/2005/8/layout/list1"/>
    <dgm:cxn modelId="{01069969-E5D9-460E-9AFA-A21CE574FDFC}" srcId="{44BDB44B-04BB-4B38-9801-2DEADB527B72}" destId="{D6FE6964-A436-4FB1-B765-6D91C0008753}" srcOrd="0" destOrd="0" parTransId="{CA793E70-CA86-461F-8B79-933EC61C2014}" sibTransId="{3715DB28-DF03-4066-A8DD-6578CD2D72A1}"/>
    <dgm:cxn modelId="{9059866F-8875-4AC5-A402-ACDB7221FE73}" srcId="{243D4409-07D3-4FC0-943D-8FC4A2D2A6F2}" destId="{9C13375E-7064-4388-BFDF-958D01CF8E82}" srcOrd="1" destOrd="0" parTransId="{EACDCF42-5912-44C3-A518-932E305D79B3}" sibTransId="{FCA63B23-CD13-41C6-A959-0C9ED07B6CF1}"/>
    <dgm:cxn modelId="{E2803570-76F2-486F-8CD1-66D4927DE6A0}" srcId="{FB4D76FC-FE39-4CF2-B164-D518C102600B}" destId="{BF526895-9AA8-4A67-93D9-AFBBAEB3C649}" srcOrd="0" destOrd="0" parTransId="{B25FDE98-B9BA-4566-9CCE-DE687FDA8FD6}" sibTransId="{3B854878-0694-414D-AEC0-0AE95B9CA20A}"/>
    <dgm:cxn modelId="{C02C3F53-A86D-460A-8847-774C8C55726B}" type="presOf" srcId="{22F6DBFA-7BA3-409E-B0EC-D503559FE9C8}" destId="{087B337C-A686-4C7C-957F-895D8FF97D4E}" srcOrd="1" destOrd="0" presId="urn:microsoft.com/office/officeart/2005/8/layout/list1"/>
    <dgm:cxn modelId="{3058497D-D652-46A4-8E9B-36BE7EF430A4}" type="presOf" srcId="{FB4D76FC-FE39-4CF2-B164-D518C102600B}" destId="{F22EA654-55F4-49FD-B041-8E6C47B4E88E}" srcOrd="0" destOrd="0" presId="urn:microsoft.com/office/officeart/2005/8/layout/list1"/>
    <dgm:cxn modelId="{47015384-6CF6-468B-8BB2-29583EBD28D6}" type="presOf" srcId="{BF526895-9AA8-4A67-93D9-AFBBAEB3C649}" destId="{B32A0BFC-A6DF-4ED2-81EF-D71BB3747D30}" srcOrd="0" destOrd="0" presId="urn:microsoft.com/office/officeart/2005/8/layout/list1"/>
    <dgm:cxn modelId="{F2191B97-2B81-4E39-A287-9BF4ADA41FB2}" type="presOf" srcId="{243D4409-07D3-4FC0-943D-8FC4A2D2A6F2}" destId="{12E25095-E066-48FF-86F3-0F59CA149324}" srcOrd="0" destOrd="0" presId="urn:microsoft.com/office/officeart/2005/8/layout/list1"/>
    <dgm:cxn modelId="{19242F9E-A40B-43C6-9341-EBD600D699E1}" type="presOf" srcId="{D6FE6964-A436-4FB1-B765-6D91C0008753}" destId="{38A9E200-3F2C-459D-B09F-4257B1C7C999}" srcOrd="0" destOrd="0" presId="urn:microsoft.com/office/officeart/2005/8/layout/list1"/>
    <dgm:cxn modelId="{591B74B7-54CD-479E-9E9D-E0795AF9D3EF}" srcId="{9C13375E-7064-4388-BFDF-958D01CF8E82}" destId="{F6511947-127A-4B8B-93B9-C27F4EC54D3F}" srcOrd="0" destOrd="0" parTransId="{4C540D0C-61E0-4770-8F10-A6D28EF8D362}" sibTransId="{7E18ED0D-6E6F-4B08-B76F-39A6BFA06FDC}"/>
    <dgm:cxn modelId="{D123CCBC-66FE-487C-AEE5-F381F7BF45EA}" type="presOf" srcId="{9C13375E-7064-4388-BFDF-958D01CF8E82}" destId="{85272361-36B2-4B18-BCB5-16DD2A794870}" srcOrd="0" destOrd="0" presId="urn:microsoft.com/office/officeart/2005/8/layout/list1"/>
    <dgm:cxn modelId="{C5E5E1F2-777F-4B4A-85D4-E04F451E1825}" type="presOf" srcId="{FB4D76FC-FE39-4CF2-B164-D518C102600B}" destId="{12BC81CD-CF64-4B12-8F2D-FFCCCA0E632D}" srcOrd="1" destOrd="0" presId="urn:microsoft.com/office/officeart/2005/8/layout/list1"/>
    <dgm:cxn modelId="{4A79C6F3-7347-4568-900F-2E40CF97FFEC}" srcId="{243D4409-07D3-4FC0-943D-8FC4A2D2A6F2}" destId="{22F6DBFA-7BA3-409E-B0EC-D503559FE9C8}" srcOrd="3" destOrd="0" parTransId="{6522D4DC-1745-4D52-88C9-DA5FD92F6AA8}" sibTransId="{B7881B5F-A9A2-4EEA-B7B3-BDBB56ADC8C0}"/>
    <dgm:cxn modelId="{624CB6FC-DF60-4CA9-81A8-A21CDE95CD54}" srcId="{243D4409-07D3-4FC0-943D-8FC4A2D2A6F2}" destId="{44BDB44B-04BB-4B38-9801-2DEADB527B72}" srcOrd="2" destOrd="0" parTransId="{A9655BBE-F421-4987-B23B-89BB0118006B}" sibTransId="{DBB2E2A3-1315-4C5E-8288-8A562303B86A}"/>
    <dgm:cxn modelId="{EED48DFA-A058-4CDC-A90F-65A21624B28E}" type="presParOf" srcId="{12E25095-E066-48FF-86F3-0F59CA149324}" destId="{BE9FEEF2-619D-4817-ABEA-63DFCC615B3E}" srcOrd="0" destOrd="0" presId="urn:microsoft.com/office/officeart/2005/8/layout/list1"/>
    <dgm:cxn modelId="{BAFB7A72-1FBA-42A2-9EE4-8CA57029CD4C}" type="presParOf" srcId="{BE9FEEF2-619D-4817-ABEA-63DFCC615B3E}" destId="{F22EA654-55F4-49FD-B041-8E6C47B4E88E}" srcOrd="0" destOrd="0" presId="urn:microsoft.com/office/officeart/2005/8/layout/list1"/>
    <dgm:cxn modelId="{7C1B6D16-5DE4-409B-AC29-C3DB39E2DF34}" type="presParOf" srcId="{BE9FEEF2-619D-4817-ABEA-63DFCC615B3E}" destId="{12BC81CD-CF64-4B12-8F2D-FFCCCA0E632D}" srcOrd="1" destOrd="0" presId="urn:microsoft.com/office/officeart/2005/8/layout/list1"/>
    <dgm:cxn modelId="{761C6DED-0C1C-4B17-B089-FC3B756923E2}" type="presParOf" srcId="{12E25095-E066-48FF-86F3-0F59CA149324}" destId="{407EA842-9DAB-411D-8BB7-3C9D69F4079E}" srcOrd="1" destOrd="0" presId="urn:microsoft.com/office/officeart/2005/8/layout/list1"/>
    <dgm:cxn modelId="{572B3E49-1F1F-44A9-82D1-563E36AAE834}" type="presParOf" srcId="{12E25095-E066-48FF-86F3-0F59CA149324}" destId="{B32A0BFC-A6DF-4ED2-81EF-D71BB3747D30}" srcOrd="2" destOrd="0" presId="urn:microsoft.com/office/officeart/2005/8/layout/list1"/>
    <dgm:cxn modelId="{EA3496F5-3ABA-46A0-860E-884F92BAB385}" type="presParOf" srcId="{12E25095-E066-48FF-86F3-0F59CA149324}" destId="{2DB3308F-2DFB-4BC5-A1A6-9261AA276A85}" srcOrd="3" destOrd="0" presId="urn:microsoft.com/office/officeart/2005/8/layout/list1"/>
    <dgm:cxn modelId="{4BEF09E9-603D-4D54-B1FB-94E5C87F309C}" type="presParOf" srcId="{12E25095-E066-48FF-86F3-0F59CA149324}" destId="{70036CF0-1DED-4ABC-B6A8-C179EFB35A7B}" srcOrd="4" destOrd="0" presId="urn:microsoft.com/office/officeart/2005/8/layout/list1"/>
    <dgm:cxn modelId="{618947DC-5DAA-47E5-BA13-9DBDB561D761}" type="presParOf" srcId="{70036CF0-1DED-4ABC-B6A8-C179EFB35A7B}" destId="{85272361-36B2-4B18-BCB5-16DD2A794870}" srcOrd="0" destOrd="0" presId="urn:microsoft.com/office/officeart/2005/8/layout/list1"/>
    <dgm:cxn modelId="{606D8E91-FB0B-410B-86FF-FADABC6BBBCF}" type="presParOf" srcId="{70036CF0-1DED-4ABC-B6A8-C179EFB35A7B}" destId="{92187EDF-5E3F-4C44-B559-C966E9FE74D1}" srcOrd="1" destOrd="0" presId="urn:microsoft.com/office/officeart/2005/8/layout/list1"/>
    <dgm:cxn modelId="{039AB17B-6ED3-405A-90B8-1FC31CDA9113}" type="presParOf" srcId="{12E25095-E066-48FF-86F3-0F59CA149324}" destId="{ECA2E31F-D1D5-4459-BB7A-53109AB717F8}" srcOrd="5" destOrd="0" presId="urn:microsoft.com/office/officeart/2005/8/layout/list1"/>
    <dgm:cxn modelId="{771806C6-1790-406C-B9E2-0F1F2966C018}" type="presParOf" srcId="{12E25095-E066-48FF-86F3-0F59CA149324}" destId="{0C4A6661-5E20-47D8-9781-EE65693B5552}" srcOrd="6" destOrd="0" presId="urn:microsoft.com/office/officeart/2005/8/layout/list1"/>
    <dgm:cxn modelId="{49C20F4D-C7B4-4B5D-8B20-CCF722E5017A}" type="presParOf" srcId="{12E25095-E066-48FF-86F3-0F59CA149324}" destId="{BD6040B3-892C-4914-B44A-012CEED4B602}" srcOrd="7" destOrd="0" presId="urn:microsoft.com/office/officeart/2005/8/layout/list1"/>
    <dgm:cxn modelId="{CAB201C3-C32A-465E-B2E1-3247CEBC82FD}" type="presParOf" srcId="{12E25095-E066-48FF-86F3-0F59CA149324}" destId="{C2EA2029-C89F-4482-A188-F33C90C825F9}" srcOrd="8" destOrd="0" presId="urn:microsoft.com/office/officeart/2005/8/layout/list1"/>
    <dgm:cxn modelId="{A807046D-631C-4E76-901A-EE9D76464B3E}" type="presParOf" srcId="{C2EA2029-C89F-4482-A188-F33C90C825F9}" destId="{FCB07A71-10BC-46D3-BF67-F74C28366787}" srcOrd="0" destOrd="0" presId="urn:microsoft.com/office/officeart/2005/8/layout/list1"/>
    <dgm:cxn modelId="{D3B90C80-FFC1-4226-8444-4B6111B6A228}" type="presParOf" srcId="{C2EA2029-C89F-4482-A188-F33C90C825F9}" destId="{658276B1-51B1-4E9E-8C85-60FB3EE40F76}" srcOrd="1" destOrd="0" presId="urn:microsoft.com/office/officeart/2005/8/layout/list1"/>
    <dgm:cxn modelId="{C0E6B1E6-9558-4C93-B9F4-EEE918907A0C}" type="presParOf" srcId="{12E25095-E066-48FF-86F3-0F59CA149324}" destId="{D7C3B15D-75C9-4363-BC38-8111EFDF376B}" srcOrd="9" destOrd="0" presId="urn:microsoft.com/office/officeart/2005/8/layout/list1"/>
    <dgm:cxn modelId="{6FD3CC1C-A0CA-489A-B40A-4F4602BD3D1E}" type="presParOf" srcId="{12E25095-E066-48FF-86F3-0F59CA149324}" destId="{38A9E200-3F2C-459D-B09F-4257B1C7C999}" srcOrd="10" destOrd="0" presId="urn:microsoft.com/office/officeart/2005/8/layout/list1"/>
    <dgm:cxn modelId="{0D8FF51F-3956-4F5B-9B41-80CEF20B62B8}" type="presParOf" srcId="{12E25095-E066-48FF-86F3-0F59CA149324}" destId="{F2A584A9-22A8-4460-8BE7-2D2213FFC490}" srcOrd="11" destOrd="0" presId="urn:microsoft.com/office/officeart/2005/8/layout/list1"/>
    <dgm:cxn modelId="{27933AB2-37AB-4896-8638-76AA1A22E99F}" type="presParOf" srcId="{12E25095-E066-48FF-86F3-0F59CA149324}" destId="{F9F7AAA5-348F-4528-9011-4766EFE39962}" srcOrd="12" destOrd="0" presId="urn:microsoft.com/office/officeart/2005/8/layout/list1"/>
    <dgm:cxn modelId="{399908DF-AEE6-4F1F-8F7E-D89E828A575E}" type="presParOf" srcId="{F9F7AAA5-348F-4528-9011-4766EFE39962}" destId="{B31EBFBD-BF85-45C1-847A-1F30BB02D4F2}" srcOrd="0" destOrd="0" presId="urn:microsoft.com/office/officeart/2005/8/layout/list1"/>
    <dgm:cxn modelId="{A727A6BD-6BA5-42ED-B8BB-A7FC2E2D96F4}" type="presParOf" srcId="{F9F7AAA5-348F-4528-9011-4766EFE39962}" destId="{087B337C-A686-4C7C-957F-895D8FF97D4E}" srcOrd="1" destOrd="0" presId="urn:microsoft.com/office/officeart/2005/8/layout/list1"/>
    <dgm:cxn modelId="{E524E39F-93BA-4095-8EBB-5C057FD82FB6}" type="presParOf" srcId="{12E25095-E066-48FF-86F3-0F59CA149324}" destId="{FA44A7F1-63FA-477B-81E7-AD05D4550854}" srcOrd="13" destOrd="0" presId="urn:microsoft.com/office/officeart/2005/8/layout/list1"/>
    <dgm:cxn modelId="{4D592306-94F5-47EF-8565-24D7D5B50F2B}" type="presParOf" srcId="{12E25095-E066-48FF-86F3-0F59CA149324}" destId="{8073DCB6-B36A-465F-8D4B-2724E2FFF7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6013A-C79B-48D7-A881-C777F5575A9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495286-E223-41B0-A76E-44263676EFFF}">
      <dgm:prSet phldr="0"/>
      <dgm:spPr/>
      <dgm:t>
        <a:bodyPr/>
        <a:lstStyle/>
        <a:p>
          <a:pPr algn="l" rtl="0"/>
          <a:r>
            <a:rPr lang="en-US" b="1" dirty="0"/>
            <a:t>Short courses were created before EM was a mature specialty </a:t>
          </a:r>
          <a:endParaRPr lang="en-US" b="1" dirty="0">
            <a:latin typeface="Montserrat"/>
            <a:ea typeface="Calibri"/>
            <a:cs typeface="Calibri"/>
          </a:endParaRPr>
        </a:p>
      </dgm:t>
    </dgm:pt>
    <dgm:pt modelId="{54C8DFAA-506C-4614-B968-CDA2E1319E82}" type="parTrans" cxnId="{984B0BB6-8CD8-4964-B42F-DDFB348016A8}">
      <dgm:prSet/>
      <dgm:spPr/>
    </dgm:pt>
    <dgm:pt modelId="{2B878B3F-42D9-4B80-94A2-8C91A27FDD48}" type="sibTrans" cxnId="{984B0BB6-8CD8-4964-B42F-DDFB348016A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EE92E37-3E44-4EC0-9696-3359374448CD}">
      <dgm:prSet phldr="0"/>
      <dgm:spPr/>
      <dgm:t>
        <a:bodyPr/>
        <a:lstStyle/>
        <a:p>
          <a:pPr algn="l"/>
          <a:r>
            <a:rPr lang="en-US" b="1" dirty="0"/>
            <a:t>ACGME residency requirements exceed course requirements </a:t>
          </a:r>
        </a:p>
      </dgm:t>
    </dgm:pt>
    <dgm:pt modelId="{992C70CD-3CD0-4903-94B5-831BAFC79845}" type="parTrans" cxnId="{3146DB17-AC83-45F9-8E02-545A434B3A85}">
      <dgm:prSet/>
      <dgm:spPr/>
    </dgm:pt>
    <dgm:pt modelId="{B5974E12-2FFC-474A-9A82-0A635D312174}" type="sibTrans" cxnId="{3146DB17-AC83-45F9-8E02-545A434B3A8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3FE32CE-4537-4A56-90A5-52D2B2FD1DA0}">
      <dgm:prSet phldr="0"/>
      <dgm:spPr/>
      <dgm:t>
        <a:bodyPr/>
        <a:lstStyle/>
        <a:p>
          <a:pPr algn="l"/>
          <a:r>
            <a:rPr lang="en-US" b="1" dirty="0"/>
            <a:t>Board certification is a higher standard of care than short courses like ATLS </a:t>
          </a:r>
        </a:p>
      </dgm:t>
    </dgm:pt>
    <dgm:pt modelId="{36C4ACCF-2C03-4AA5-A60F-A3A3949D9207}" type="parTrans" cxnId="{22CD9205-1A37-48D5-8124-640E2FB59A78}">
      <dgm:prSet/>
      <dgm:spPr/>
    </dgm:pt>
    <dgm:pt modelId="{0F4B6E80-12FB-4A2A-B989-FBD0D8D3B88E}" type="sibTrans" cxnId="{22CD9205-1A37-48D5-8124-640E2FB59A7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52D8EC7-D5B8-4BCA-8FBC-295475E4972C}">
      <dgm:prSet phldr="0"/>
      <dgm:spPr/>
      <dgm:t>
        <a:bodyPr/>
        <a:lstStyle/>
        <a:p>
          <a:pPr algn="l"/>
          <a:r>
            <a:rPr lang="en-US" b="1" dirty="0"/>
            <a:t>Rigorous certification process with emphasis on critical care </a:t>
          </a:r>
        </a:p>
      </dgm:t>
    </dgm:pt>
    <dgm:pt modelId="{F1F39FBD-677C-4A4D-AACE-43C2F0EED339}" type="parTrans" cxnId="{522BD529-5651-40E0-98C4-86B8E65D9E74}">
      <dgm:prSet/>
      <dgm:spPr/>
    </dgm:pt>
    <dgm:pt modelId="{E8181E4B-4250-4B31-BC49-FA09900AB4EC}" type="sibTrans" cxnId="{522BD529-5651-40E0-98C4-86B8E65D9E74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B6ED8495-112D-426B-81AB-B455CA55144C}">
      <dgm:prSet phldr="0"/>
      <dgm:spPr/>
      <dgm:t>
        <a:bodyPr/>
        <a:lstStyle/>
        <a:p>
          <a:pPr algn="l"/>
          <a:r>
            <a:rPr lang="en-US" b="1" dirty="0"/>
            <a:t>Mandatory continuing certification for more than 47,000 ABEM physicians </a:t>
          </a:r>
        </a:p>
      </dgm:t>
    </dgm:pt>
    <dgm:pt modelId="{B43768F0-279F-4940-99A2-17714FACE404}" type="parTrans" cxnId="{42F6596C-F63C-4580-88D1-9574E479F800}">
      <dgm:prSet/>
      <dgm:spPr/>
    </dgm:pt>
    <dgm:pt modelId="{2724C267-0529-44E0-90CD-53D9001DC900}" type="sibTrans" cxnId="{42F6596C-F63C-4580-88D1-9574E479F800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C7FA9694-050B-4F56-84E3-C638CEC6EFCA}">
      <dgm:prSet phldr="0"/>
      <dgm:spPr/>
      <dgm:t>
        <a:bodyPr/>
        <a:lstStyle/>
        <a:p>
          <a:pPr algn="l"/>
          <a:r>
            <a:rPr lang="en-US" b="1" dirty="0"/>
            <a:t>There is evidence that shows patient outcomes improve with board certification rather than short courses</a:t>
          </a:r>
        </a:p>
      </dgm:t>
    </dgm:pt>
    <dgm:pt modelId="{F9D7D11B-174F-4A43-84F0-96254E3EFE1B}" type="parTrans" cxnId="{CD06EC7F-FF07-44FE-8CA8-D2464D96754E}">
      <dgm:prSet/>
      <dgm:spPr/>
    </dgm:pt>
    <dgm:pt modelId="{1CBFB345-F281-45C5-ABF8-65FB3FC4B0AE}" type="sibTrans" cxnId="{CD06EC7F-FF07-44FE-8CA8-D2464D96754E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46AA715A-F209-4242-8F39-C7CE2F9DF316}" type="pres">
      <dgm:prSet presAssocID="{DA56013A-C79B-48D7-A881-C777F5575A90}" presName="Name0" presStyleCnt="0">
        <dgm:presLayoutVars>
          <dgm:animLvl val="lvl"/>
          <dgm:resizeHandles val="exact"/>
        </dgm:presLayoutVars>
      </dgm:prSet>
      <dgm:spPr/>
    </dgm:pt>
    <dgm:pt modelId="{3740BC16-5DE3-4FFF-815A-928F96B346AA}" type="pres">
      <dgm:prSet presAssocID="{44495286-E223-41B0-A76E-44263676EFFF}" presName="compositeNode" presStyleCnt="0">
        <dgm:presLayoutVars>
          <dgm:bulletEnabled val="1"/>
        </dgm:presLayoutVars>
      </dgm:prSet>
      <dgm:spPr/>
    </dgm:pt>
    <dgm:pt modelId="{66A4D680-7231-460D-95F4-CE9CAB01D093}" type="pres">
      <dgm:prSet presAssocID="{44495286-E223-41B0-A76E-44263676EFFF}" presName="bgRect" presStyleLbl="alignNode1" presStyleIdx="0" presStyleCnt="6"/>
      <dgm:spPr/>
    </dgm:pt>
    <dgm:pt modelId="{7B852D92-4FCC-49B3-B2E0-B2002BFFD026}" type="pres">
      <dgm:prSet presAssocID="{2B878B3F-42D9-4B80-94A2-8C91A27FDD48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F12DD409-4AEA-4F59-BA93-FDF0D470E8B8}" type="pres">
      <dgm:prSet presAssocID="{44495286-E223-41B0-A76E-44263676EFFF}" presName="nodeRect" presStyleLbl="alignNode1" presStyleIdx="0" presStyleCnt="6">
        <dgm:presLayoutVars>
          <dgm:bulletEnabled val="1"/>
        </dgm:presLayoutVars>
      </dgm:prSet>
      <dgm:spPr/>
    </dgm:pt>
    <dgm:pt modelId="{47BC1737-033E-4230-AE7D-3581FEB79ED6}" type="pres">
      <dgm:prSet presAssocID="{2B878B3F-42D9-4B80-94A2-8C91A27FDD48}" presName="sibTrans" presStyleCnt="0"/>
      <dgm:spPr/>
    </dgm:pt>
    <dgm:pt modelId="{330EC497-DD1D-42F9-B0E3-ACFCB8F636B8}" type="pres">
      <dgm:prSet presAssocID="{0EE92E37-3E44-4EC0-9696-3359374448CD}" presName="compositeNode" presStyleCnt="0">
        <dgm:presLayoutVars>
          <dgm:bulletEnabled val="1"/>
        </dgm:presLayoutVars>
      </dgm:prSet>
      <dgm:spPr/>
    </dgm:pt>
    <dgm:pt modelId="{D5F65D50-4230-414B-BF24-84E2ADA404AA}" type="pres">
      <dgm:prSet presAssocID="{0EE92E37-3E44-4EC0-9696-3359374448CD}" presName="bgRect" presStyleLbl="alignNode1" presStyleIdx="1" presStyleCnt="6"/>
      <dgm:spPr/>
    </dgm:pt>
    <dgm:pt modelId="{3FFE2398-C214-49CB-8377-0DE061C69FC9}" type="pres">
      <dgm:prSet presAssocID="{B5974E12-2FFC-474A-9A82-0A635D312174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556CE33E-6C5D-476C-9079-22BCA233769B}" type="pres">
      <dgm:prSet presAssocID="{0EE92E37-3E44-4EC0-9696-3359374448CD}" presName="nodeRect" presStyleLbl="alignNode1" presStyleIdx="1" presStyleCnt="6">
        <dgm:presLayoutVars>
          <dgm:bulletEnabled val="1"/>
        </dgm:presLayoutVars>
      </dgm:prSet>
      <dgm:spPr/>
    </dgm:pt>
    <dgm:pt modelId="{EC630394-6139-4CAB-89A4-8A676AEFC6DB}" type="pres">
      <dgm:prSet presAssocID="{B5974E12-2FFC-474A-9A82-0A635D312174}" presName="sibTrans" presStyleCnt="0"/>
      <dgm:spPr/>
    </dgm:pt>
    <dgm:pt modelId="{00852659-36DE-4D21-B297-1CC0A182F455}" type="pres">
      <dgm:prSet presAssocID="{53FE32CE-4537-4A56-90A5-52D2B2FD1DA0}" presName="compositeNode" presStyleCnt="0">
        <dgm:presLayoutVars>
          <dgm:bulletEnabled val="1"/>
        </dgm:presLayoutVars>
      </dgm:prSet>
      <dgm:spPr/>
    </dgm:pt>
    <dgm:pt modelId="{CA809AD5-71C5-44AC-9A3A-2548C6C4EFB2}" type="pres">
      <dgm:prSet presAssocID="{53FE32CE-4537-4A56-90A5-52D2B2FD1DA0}" presName="bgRect" presStyleLbl="alignNode1" presStyleIdx="2" presStyleCnt="6"/>
      <dgm:spPr/>
    </dgm:pt>
    <dgm:pt modelId="{EB4EC9C0-632A-4D1B-A56D-AE0EB599C343}" type="pres">
      <dgm:prSet presAssocID="{0F4B6E80-12FB-4A2A-B989-FBD0D8D3B88E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D02C4F08-6747-4B28-B817-086974805D75}" type="pres">
      <dgm:prSet presAssocID="{53FE32CE-4537-4A56-90A5-52D2B2FD1DA0}" presName="nodeRect" presStyleLbl="alignNode1" presStyleIdx="2" presStyleCnt="6">
        <dgm:presLayoutVars>
          <dgm:bulletEnabled val="1"/>
        </dgm:presLayoutVars>
      </dgm:prSet>
      <dgm:spPr/>
    </dgm:pt>
    <dgm:pt modelId="{26E71907-E1AE-4A46-ADF4-DEDE07D67F86}" type="pres">
      <dgm:prSet presAssocID="{0F4B6E80-12FB-4A2A-B989-FBD0D8D3B88E}" presName="sibTrans" presStyleCnt="0"/>
      <dgm:spPr/>
    </dgm:pt>
    <dgm:pt modelId="{2D498A74-F3A3-4806-95A3-F59593C2E95B}" type="pres">
      <dgm:prSet presAssocID="{152D8EC7-D5B8-4BCA-8FBC-295475E4972C}" presName="compositeNode" presStyleCnt="0">
        <dgm:presLayoutVars>
          <dgm:bulletEnabled val="1"/>
        </dgm:presLayoutVars>
      </dgm:prSet>
      <dgm:spPr/>
    </dgm:pt>
    <dgm:pt modelId="{D50A2CD8-5E2E-45F1-B78C-D4EC88695CA1}" type="pres">
      <dgm:prSet presAssocID="{152D8EC7-D5B8-4BCA-8FBC-295475E4972C}" presName="bgRect" presStyleLbl="alignNode1" presStyleIdx="3" presStyleCnt="6"/>
      <dgm:spPr/>
    </dgm:pt>
    <dgm:pt modelId="{5F2A3338-EF03-4D80-8C03-5F2AB08CEF69}" type="pres">
      <dgm:prSet presAssocID="{E8181E4B-4250-4B31-BC49-FA09900AB4EC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8C869297-836D-4EE4-950B-87E197744928}" type="pres">
      <dgm:prSet presAssocID="{152D8EC7-D5B8-4BCA-8FBC-295475E4972C}" presName="nodeRect" presStyleLbl="alignNode1" presStyleIdx="3" presStyleCnt="6">
        <dgm:presLayoutVars>
          <dgm:bulletEnabled val="1"/>
        </dgm:presLayoutVars>
      </dgm:prSet>
      <dgm:spPr/>
    </dgm:pt>
    <dgm:pt modelId="{E78F8539-A866-44A9-9DAC-471449287AA3}" type="pres">
      <dgm:prSet presAssocID="{E8181E4B-4250-4B31-BC49-FA09900AB4EC}" presName="sibTrans" presStyleCnt="0"/>
      <dgm:spPr/>
    </dgm:pt>
    <dgm:pt modelId="{6017EA07-FFB7-4089-8E97-1EA96D5F86D4}" type="pres">
      <dgm:prSet presAssocID="{B6ED8495-112D-426B-81AB-B455CA55144C}" presName="compositeNode" presStyleCnt="0">
        <dgm:presLayoutVars>
          <dgm:bulletEnabled val="1"/>
        </dgm:presLayoutVars>
      </dgm:prSet>
      <dgm:spPr/>
    </dgm:pt>
    <dgm:pt modelId="{68DE0AFE-C303-41F0-A906-64A6500D26AE}" type="pres">
      <dgm:prSet presAssocID="{B6ED8495-112D-426B-81AB-B455CA55144C}" presName="bgRect" presStyleLbl="alignNode1" presStyleIdx="4" presStyleCnt="6"/>
      <dgm:spPr/>
    </dgm:pt>
    <dgm:pt modelId="{63BA66BD-8690-473B-A18D-5BD05EC4B615}" type="pres">
      <dgm:prSet presAssocID="{2724C267-0529-44E0-90CD-53D9001DC900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1C502E9E-1C96-42ED-86C0-2953448D6223}" type="pres">
      <dgm:prSet presAssocID="{B6ED8495-112D-426B-81AB-B455CA55144C}" presName="nodeRect" presStyleLbl="alignNode1" presStyleIdx="4" presStyleCnt="6">
        <dgm:presLayoutVars>
          <dgm:bulletEnabled val="1"/>
        </dgm:presLayoutVars>
      </dgm:prSet>
      <dgm:spPr/>
    </dgm:pt>
    <dgm:pt modelId="{5D06AF41-9F32-466D-9401-89E80C51E236}" type="pres">
      <dgm:prSet presAssocID="{2724C267-0529-44E0-90CD-53D9001DC900}" presName="sibTrans" presStyleCnt="0"/>
      <dgm:spPr/>
    </dgm:pt>
    <dgm:pt modelId="{1448C8DB-6205-4C1F-8AF4-772C90171F54}" type="pres">
      <dgm:prSet presAssocID="{C7FA9694-050B-4F56-84E3-C638CEC6EFCA}" presName="compositeNode" presStyleCnt="0">
        <dgm:presLayoutVars>
          <dgm:bulletEnabled val="1"/>
        </dgm:presLayoutVars>
      </dgm:prSet>
      <dgm:spPr/>
    </dgm:pt>
    <dgm:pt modelId="{501C9111-D694-4DDF-BA43-41BDAC2B011C}" type="pres">
      <dgm:prSet presAssocID="{C7FA9694-050B-4F56-84E3-C638CEC6EFCA}" presName="bgRect" presStyleLbl="alignNode1" presStyleIdx="5" presStyleCnt="6"/>
      <dgm:spPr/>
    </dgm:pt>
    <dgm:pt modelId="{228BDF66-ADF8-4719-B4F5-120EE8D633A0}" type="pres">
      <dgm:prSet presAssocID="{1CBFB345-F281-45C5-ABF8-65FB3FC4B0AE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7080CA46-EBFA-4979-9E6F-8D69310CFE5E}" type="pres">
      <dgm:prSet presAssocID="{C7FA9694-050B-4F56-84E3-C638CEC6EFCA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22CD9205-1A37-48D5-8124-640E2FB59A78}" srcId="{DA56013A-C79B-48D7-A881-C777F5575A90}" destId="{53FE32CE-4537-4A56-90A5-52D2B2FD1DA0}" srcOrd="2" destOrd="0" parTransId="{36C4ACCF-2C03-4AA5-A60F-A3A3949D9207}" sibTransId="{0F4B6E80-12FB-4A2A-B989-FBD0D8D3B88E}"/>
    <dgm:cxn modelId="{9737ED16-09A1-45AE-AC24-93BDD590B7B1}" type="presOf" srcId="{E8181E4B-4250-4B31-BC49-FA09900AB4EC}" destId="{5F2A3338-EF03-4D80-8C03-5F2AB08CEF69}" srcOrd="0" destOrd="0" presId="urn:microsoft.com/office/officeart/2016/7/layout/LinearBlockProcessNumbered"/>
    <dgm:cxn modelId="{3146DB17-AC83-45F9-8E02-545A434B3A85}" srcId="{DA56013A-C79B-48D7-A881-C777F5575A90}" destId="{0EE92E37-3E44-4EC0-9696-3359374448CD}" srcOrd="1" destOrd="0" parTransId="{992C70CD-3CD0-4903-94B5-831BAFC79845}" sibTransId="{B5974E12-2FFC-474A-9A82-0A635D312174}"/>
    <dgm:cxn modelId="{AF3F881E-0BD0-4280-A5B9-2586CB8D01C1}" type="presOf" srcId="{C7FA9694-050B-4F56-84E3-C638CEC6EFCA}" destId="{501C9111-D694-4DDF-BA43-41BDAC2B011C}" srcOrd="0" destOrd="0" presId="urn:microsoft.com/office/officeart/2016/7/layout/LinearBlockProcessNumbered"/>
    <dgm:cxn modelId="{F79EEB23-45E8-45F8-8222-B81A1E469695}" type="presOf" srcId="{44495286-E223-41B0-A76E-44263676EFFF}" destId="{66A4D680-7231-460D-95F4-CE9CAB01D093}" srcOrd="0" destOrd="0" presId="urn:microsoft.com/office/officeart/2016/7/layout/LinearBlockProcessNumbered"/>
    <dgm:cxn modelId="{522BD529-5651-40E0-98C4-86B8E65D9E74}" srcId="{DA56013A-C79B-48D7-A881-C777F5575A90}" destId="{152D8EC7-D5B8-4BCA-8FBC-295475E4972C}" srcOrd="3" destOrd="0" parTransId="{F1F39FBD-677C-4A4D-AACE-43C2F0EED339}" sibTransId="{E8181E4B-4250-4B31-BC49-FA09900AB4EC}"/>
    <dgm:cxn modelId="{56DFF636-EA20-4477-B3D0-7576C2B73960}" type="presOf" srcId="{B6ED8495-112D-426B-81AB-B455CA55144C}" destId="{68DE0AFE-C303-41F0-A906-64A6500D26AE}" srcOrd="0" destOrd="0" presId="urn:microsoft.com/office/officeart/2016/7/layout/LinearBlockProcessNumbered"/>
    <dgm:cxn modelId="{26149A63-82DD-4562-B3A2-BCCE1F2CD345}" type="presOf" srcId="{B6ED8495-112D-426B-81AB-B455CA55144C}" destId="{1C502E9E-1C96-42ED-86C0-2953448D6223}" srcOrd="1" destOrd="0" presId="urn:microsoft.com/office/officeart/2016/7/layout/LinearBlockProcessNumbered"/>
    <dgm:cxn modelId="{42F6596C-F63C-4580-88D1-9574E479F800}" srcId="{DA56013A-C79B-48D7-A881-C777F5575A90}" destId="{B6ED8495-112D-426B-81AB-B455CA55144C}" srcOrd="4" destOrd="0" parTransId="{B43768F0-279F-4940-99A2-17714FACE404}" sibTransId="{2724C267-0529-44E0-90CD-53D9001DC900}"/>
    <dgm:cxn modelId="{F6C6F44C-9A78-4784-9852-CF14A0F38155}" type="presOf" srcId="{152D8EC7-D5B8-4BCA-8FBC-295475E4972C}" destId="{8C869297-836D-4EE4-950B-87E197744928}" srcOrd="1" destOrd="0" presId="urn:microsoft.com/office/officeart/2016/7/layout/LinearBlockProcessNumbered"/>
    <dgm:cxn modelId="{08ABA877-45A5-43BF-BDEC-2BBAC46C531A}" type="presOf" srcId="{152D8EC7-D5B8-4BCA-8FBC-295475E4972C}" destId="{D50A2CD8-5E2E-45F1-B78C-D4EC88695CA1}" srcOrd="0" destOrd="0" presId="urn:microsoft.com/office/officeart/2016/7/layout/LinearBlockProcessNumbered"/>
    <dgm:cxn modelId="{CD06EC7F-FF07-44FE-8CA8-D2464D96754E}" srcId="{DA56013A-C79B-48D7-A881-C777F5575A90}" destId="{C7FA9694-050B-4F56-84E3-C638CEC6EFCA}" srcOrd="5" destOrd="0" parTransId="{F9D7D11B-174F-4A43-84F0-96254E3EFE1B}" sibTransId="{1CBFB345-F281-45C5-ABF8-65FB3FC4B0AE}"/>
    <dgm:cxn modelId="{AFC33296-4B1C-4CBC-83D8-5354E12E277E}" type="presOf" srcId="{1CBFB345-F281-45C5-ABF8-65FB3FC4B0AE}" destId="{228BDF66-ADF8-4719-B4F5-120EE8D633A0}" srcOrd="0" destOrd="0" presId="urn:microsoft.com/office/officeart/2016/7/layout/LinearBlockProcessNumbered"/>
    <dgm:cxn modelId="{C9D6709F-A5F7-48C1-9AB2-7DAFF16B56DA}" type="presOf" srcId="{53FE32CE-4537-4A56-90A5-52D2B2FD1DA0}" destId="{CA809AD5-71C5-44AC-9A3A-2548C6C4EFB2}" srcOrd="0" destOrd="0" presId="urn:microsoft.com/office/officeart/2016/7/layout/LinearBlockProcessNumbered"/>
    <dgm:cxn modelId="{01C5DDA3-4895-4446-BAF3-374ACC6345D5}" type="presOf" srcId="{0F4B6E80-12FB-4A2A-B989-FBD0D8D3B88E}" destId="{EB4EC9C0-632A-4D1B-A56D-AE0EB599C343}" srcOrd="0" destOrd="0" presId="urn:microsoft.com/office/officeart/2016/7/layout/LinearBlockProcessNumbered"/>
    <dgm:cxn modelId="{F9A17DAD-4CE6-449A-9247-AD42A5B281B2}" type="presOf" srcId="{2724C267-0529-44E0-90CD-53D9001DC900}" destId="{63BA66BD-8690-473B-A18D-5BD05EC4B615}" srcOrd="0" destOrd="0" presId="urn:microsoft.com/office/officeart/2016/7/layout/LinearBlockProcessNumbered"/>
    <dgm:cxn modelId="{984B0BB6-8CD8-4964-B42F-DDFB348016A8}" srcId="{DA56013A-C79B-48D7-A881-C777F5575A90}" destId="{44495286-E223-41B0-A76E-44263676EFFF}" srcOrd="0" destOrd="0" parTransId="{54C8DFAA-506C-4614-B968-CDA2E1319E82}" sibTransId="{2B878B3F-42D9-4B80-94A2-8C91A27FDD48}"/>
    <dgm:cxn modelId="{90AF4AD6-7805-41D5-AABE-6461749E8E16}" type="presOf" srcId="{2B878B3F-42D9-4B80-94A2-8C91A27FDD48}" destId="{7B852D92-4FCC-49B3-B2E0-B2002BFFD026}" srcOrd="0" destOrd="0" presId="urn:microsoft.com/office/officeart/2016/7/layout/LinearBlockProcessNumbered"/>
    <dgm:cxn modelId="{F2ABFEDF-F484-4BBB-91C5-5883D8AC3F13}" type="presOf" srcId="{44495286-E223-41B0-A76E-44263676EFFF}" destId="{F12DD409-4AEA-4F59-BA93-FDF0D470E8B8}" srcOrd="1" destOrd="0" presId="urn:microsoft.com/office/officeart/2016/7/layout/LinearBlockProcessNumbered"/>
    <dgm:cxn modelId="{F6482CE4-655C-4B1C-9F54-30C1B5B015C7}" type="presOf" srcId="{0EE92E37-3E44-4EC0-9696-3359374448CD}" destId="{D5F65D50-4230-414B-BF24-84E2ADA404AA}" srcOrd="0" destOrd="0" presId="urn:microsoft.com/office/officeart/2016/7/layout/LinearBlockProcessNumbered"/>
    <dgm:cxn modelId="{184F0FE8-3930-4C1F-BC14-72BB3794DC31}" type="presOf" srcId="{C7FA9694-050B-4F56-84E3-C638CEC6EFCA}" destId="{7080CA46-EBFA-4979-9E6F-8D69310CFE5E}" srcOrd="1" destOrd="0" presId="urn:microsoft.com/office/officeart/2016/7/layout/LinearBlockProcessNumbered"/>
    <dgm:cxn modelId="{D41B7FEC-DF69-4DF4-8E11-EF293A304E66}" type="presOf" srcId="{DA56013A-C79B-48D7-A881-C777F5575A90}" destId="{46AA715A-F209-4242-8F39-C7CE2F9DF316}" srcOrd="0" destOrd="0" presId="urn:microsoft.com/office/officeart/2016/7/layout/LinearBlockProcessNumbered"/>
    <dgm:cxn modelId="{BB4F57EF-7724-48ED-A814-7DBCFD728AC1}" type="presOf" srcId="{B5974E12-2FFC-474A-9A82-0A635D312174}" destId="{3FFE2398-C214-49CB-8377-0DE061C69FC9}" srcOrd="0" destOrd="0" presId="urn:microsoft.com/office/officeart/2016/7/layout/LinearBlockProcessNumbered"/>
    <dgm:cxn modelId="{4885DEF3-68BE-4DF5-B508-6A8E182DE1F9}" type="presOf" srcId="{0EE92E37-3E44-4EC0-9696-3359374448CD}" destId="{556CE33E-6C5D-476C-9079-22BCA233769B}" srcOrd="1" destOrd="0" presId="urn:microsoft.com/office/officeart/2016/7/layout/LinearBlockProcessNumbered"/>
    <dgm:cxn modelId="{ED42B8FC-54CC-449C-9774-37ED26925AD9}" type="presOf" srcId="{53FE32CE-4537-4A56-90A5-52D2B2FD1DA0}" destId="{D02C4F08-6747-4B28-B817-086974805D75}" srcOrd="1" destOrd="0" presId="urn:microsoft.com/office/officeart/2016/7/layout/LinearBlockProcessNumbered"/>
    <dgm:cxn modelId="{33F6561A-18EE-4A8D-B8A3-470729E4E97E}" type="presParOf" srcId="{46AA715A-F209-4242-8F39-C7CE2F9DF316}" destId="{3740BC16-5DE3-4FFF-815A-928F96B346AA}" srcOrd="0" destOrd="0" presId="urn:microsoft.com/office/officeart/2016/7/layout/LinearBlockProcessNumbered"/>
    <dgm:cxn modelId="{27F3995E-D1DB-42FA-9AB3-9D01FB20FAD2}" type="presParOf" srcId="{3740BC16-5DE3-4FFF-815A-928F96B346AA}" destId="{66A4D680-7231-460D-95F4-CE9CAB01D093}" srcOrd="0" destOrd="0" presId="urn:microsoft.com/office/officeart/2016/7/layout/LinearBlockProcessNumbered"/>
    <dgm:cxn modelId="{3F0EF472-EAA9-48FE-90AF-70E98BA4BBC4}" type="presParOf" srcId="{3740BC16-5DE3-4FFF-815A-928F96B346AA}" destId="{7B852D92-4FCC-49B3-B2E0-B2002BFFD026}" srcOrd="1" destOrd="0" presId="urn:microsoft.com/office/officeart/2016/7/layout/LinearBlockProcessNumbered"/>
    <dgm:cxn modelId="{B9965A9F-9907-4016-A307-814DEE0792B4}" type="presParOf" srcId="{3740BC16-5DE3-4FFF-815A-928F96B346AA}" destId="{F12DD409-4AEA-4F59-BA93-FDF0D470E8B8}" srcOrd="2" destOrd="0" presId="urn:microsoft.com/office/officeart/2016/7/layout/LinearBlockProcessNumbered"/>
    <dgm:cxn modelId="{84FC0F6D-A4EC-435B-A3D3-B8C9B0347B06}" type="presParOf" srcId="{46AA715A-F209-4242-8F39-C7CE2F9DF316}" destId="{47BC1737-033E-4230-AE7D-3581FEB79ED6}" srcOrd="1" destOrd="0" presId="urn:microsoft.com/office/officeart/2016/7/layout/LinearBlockProcessNumbered"/>
    <dgm:cxn modelId="{21CAB443-23FD-4183-A986-C22D8B5ADE17}" type="presParOf" srcId="{46AA715A-F209-4242-8F39-C7CE2F9DF316}" destId="{330EC497-DD1D-42F9-B0E3-ACFCB8F636B8}" srcOrd="2" destOrd="0" presId="urn:microsoft.com/office/officeart/2016/7/layout/LinearBlockProcessNumbered"/>
    <dgm:cxn modelId="{4DCCE62C-424C-42BA-AFF2-FA5CB0F5F7B3}" type="presParOf" srcId="{330EC497-DD1D-42F9-B0E3-ACFCB8F636B8}" destId="{D5F65D50-4230-414B-BF24-84E2ADA404AA}" srcOrd="0" destOrd="0" presId="urn:microsoft.com/office/officeart/2016/7/layout/LinearBlockProcessNumbered"/>
    <dgm:cxn modelId="{1CA6B787-4CE4-43C1-B0CE-2647D3FBF336}" type="presParOf" srcId="{330EC497-DD1D-42F9-B0E3-ACFCB8F636B8}" destId="{3FFE2398-C214-49CB-8377-0DE061C69FC9}" srcOrd="1" destOrd="0" presId="urn:microsoft.com/office/officeart/2016/7/layout/LinearBlockProcessNumbered"/>
    <dgm:cxn modelId="{9EF12EA4-1B5D-4CAD-A789-74FBC52A7224}" type="presParOf" srcId="{330EC497-DD1D-42F9-B0E3-ACFCB8F636B8}" destId="{556CE33E-6C5D-476C-9079-22BCA233769B}" srcOrd="2" destOrd="0" presId="urn:microsoft.com/office/officeart/2016/7/layout/LinearBlockProcessNumbered"/>
    <dgm:cxn modelId="{295F11AA-B129-4186-830A-41566DE126AE}" type="presParOf" srcId="{46AA715A-F209-4242-8F39-C7CE2F9DF316}" destId="{EC630394-6139-4CAB-89A4-8A676AEFC6DB}" srcOrd="3" destOrd="0" presId="urn:microsoft.com/office/officeart/2016/7/layout/LinearBlockProcessNumbered"/>
    <dgm:cxn modelId="{D7002454-7E1A-41B8-8599-43CAE62505AA}" type="presParOf" srcId="{46AA715A-F209-4242-8F39-C7CE2F9DF316}" destId="{00852659-36DE-4D21-B297-1CC0A182F455}" srcOrd="4" destOrd="0" presId="urn:microsoft.com/office/officeart/2016/7/layout/LinearBlockProcessNumbered"/>
    <dgm:cxn modelId="{DBCDAA04-788F-4089-99D7-A4440B10C811}" type="presParOf" srcId="{00852659-36DE-4D21-B297-1CC0A182F455}" destId="{CA809AD5-71C5-44AC-9A3A-2548C6C4EFB2}" srcOrd="0" destOrd="0" presId="urn:microsoft.com/office/officeart/2016/7/layout/LinearBlockProcessNumbered"/>
    <dgm:cxn modelId="{3C374604-F9C4-4C62-86A1-4E7C7A678BFC}" type="presParOf" srcId="{00852659-36DE-4D21-B297-1CC0A182F455}" destId="{EB4EC9C0-632A-4D1B-A56D-AE0EB599C343}" srcOrd="1" destOrd="0" presId="urn:microsoft.com/office/officeart/2016/7/layout/LinearBlockProcessNumbered"/>
    <dgm:cxn modelId="{72BBE3E1-0472-4797-A1D7-9985DC554136}" type="presParOf" srcId="{00852659-36DE-4D21-B297-1CC0A182F455}" destId="{D02C4F08-6747-4B28-B817-086974805D75}" srcOrd="2" destOrd="0" presId="urn:microsoft.com/office/officeart/2016/7/layout/LinearBlockProcessNumbered"/>
    <dgm:cxn modelId="{0A68A147-58FB-4141-9253-42332C34C412}" type="presParOf" srcId="{46AA715A-F209-4242-8F39-C7CE2F9DF316}" destId="{26E71907-E1AE-4A46-ADF4-DEDE07D67F86}" srcOrd="5" destOrd="0" presId="urn:microsoft.com/office/officeart/2016/7/layout/LinearBlockProcessNumbered"/>
    <dgm:cxn modelId="{8BE81D9A-F8E1-4CF6-BA32-DE0BEB432F64}" type="presParOf" srcId="{46AA715A-F209-4242-8F39-C7CE2F9DF316}" destId="{2D498A74-F3A3-4806-95A3-F59593C2E95B}" srcOrd="6" destOrd="0" presId="urn:microsoft.com/office/officeart/2016/7/layout/LinearBlockProcessNumbered"/>
    <dgm:cxn modelId="{D7E0B26E-D436-4E9D-99C4-93236CA15ADE}" type="presParOf" srcId="{2D498A74-F3A3-4806-95A3-F59593C2E95B}" destId="{D50A2CD8-5E2E-45F1-B78C-D4EC88695CA1}" srcOrd="0" destOrd="0" presId="urn:microsoft.com/office/officeart/2016/7/layout/LinearBlockProcessNumbered"/>
    <dgm:cxn modelId="{08D7FC1D-2798-40AA-9211-8C3663E4027F}" type="presParOf" srcId="{2D498A74-F3A3-4806-95A3-F59593C2E95B}" destId="{5F2A3338-EF03-4D80-8C03-5F2AB08CEF69}" srcOrd="1" destOrd="0" presId="urn:microsoft.com/office/officeart/2016/7/layout/LinearBlockProcessNumbered"/>
    <dgm:cxn modelId="{ED26A788-A8FD-4CE0-A707-DBD3C00A435C}" type="presParOf" srcId="{2D498A74-F3A3-4806-95A3-F59593C2E95B}" destId="{8C869297-836D-4EE4-950B-87E197744928}" srcOrd="2" destOrd="0" presId="urn:microsoft.com/office/officeart/2016/7/layout/LinearBlockProcessNumbered"/>
    <dgm:cxn modelId="{AD524E4F-1F90-45A9-A627-AA2264DD4698}" type="presParOf" srcId="{46AA715A-F209-4242-8F39-C7CE2F9DF316}" destId="{E78F8539-A866-44A9-9DAC-471449287AA3}" srcOrd="7" destOrd="0" presId="urn:microsoft.com/office/officeart/2016/7/layout/LinearBlockProcessNumbered"/>
    <dgm:cxn modelId="{324D8D4E-F584-4934-8D16-CF342EDCB229}" type="presParOf" srcId="{46AA715A-F209-4242-8F39-C7CE2F9DF316}" destId="{6017EA07-FFB7-4089-8E97-1EA96D5F86D4}" srcOrd="8" destOrd="0" presId="urn:microsoft.com/office/officeart/2016/7/layout/LinearBlockProcessNumbered"/>
    <dgm:cxn modelId="{8BC59643-BC9F-4732-8C6E-AD3CE3AB0132}" type="presParOf" srcId="{6017EA07-FFB7-4089-8E97-1EA96D5F86D4}" destId="{68DE0AFE-C303-41F0-A906-64A6500D26AE}" srcOrd="0" destOrd="0" presId="urn:microsoft.com/office/officeart/2016/7/layout/LinearBlockProcessNumbered"/>
    <dgm:cxn modelId="{D1F360AF-6A93-431E-A8F7-49CEEA92B5E2}" type="presParOf" srcId="{6017EA07-FFB7-4089-8E97-1EA96D5F86D4}" destId="{63BA66BD-8690-473B-A18D-5BD05EC4B615}" srcOrd="1" destOrd="0" presId="urn:microsoft.com/office/officeart/2016/7/layout/LinearBlockProcessNumbered"/>
    <dgm:cxn modelId="{136B34DD-23B0-42EB-90F9-28DA2F6F9761}" type="presParOf" srcId="{6017EA07-FFB7-4089-8E97-1EA96D5F86D4}" destId="{1C502E9E-1C96-42ED-86C0-2953448D6223}" srcOrd="2" destOrd="0" presId="urn:microsoft.com/office/officeart/2016/7/layout/LinearBlockProcessNumbered"/>
    <dgm:cxn modelId="{E7EE1EA3-66AF-4F19-B846-A7E4373639AB}" type="presParOf" srcId="{46AA715A-F209-4242-8F39-C7CE2F9DF316}" destId="{5D06AF41-9F32-466D-9401-89E80C51E236}" srcOrd="9" destOrd="0" presId="urn:microsoft.com/office/officeart/2016/7/layout/LinearBlockProcessNumbered"/>
    <dgm:cxn modelId="{F78323B8-094A-4A63-A8C7-50B4C588DDD7}" type="presParOf" srcId="{46AA715A-F209-4242-8F39-C7CE2F9DF316}" destId="{1448C8DB-6205-4C1F-8AF4-772C90171F54}" srcOrd="10" destOrd="0" presId="urn:microsoft.com/office/officeart/2016/7/layout/LinearBlockProcessNumbered"/>
    <dgm:cxn modelId="{601780EE-462A-477B-9D47-AB946EB8C974}" type="presParOf" srcId="{1448C8DB-6205-4C1F-8AF4-772C90171F54}" destId="{501C9111-D694-4DDF-BA43-41BDAC2B011C}" srcOrd="0" destOrd="0" presId="urn:microsoft.com/office/officeart/2016/7/layout/LinearBlockProcessNumbered"/>
    <dgm:cxn modelId="{97BA4AEC-3462-4739-BB07-97D2092E0022}" type="presParOf" srcId="{1448C8DB-6205-4C1F-8AF4-772C90171F54}" destId="{228BDF66-ADF8-4719-B4F5-120EE8D633A0}" srcOrd="1" destOrd="0" presId="urn:microsoft.com/office/officeart/2016/7/layout/LinearBlockProcessNumbered"/>
    <dgm:cxn modelId="{00FB6133-ADEC-4882-BFD2-E7713882B3F6}" type="presParOf" srcId="{1448C8DB-6205-4C1F-8AF4-772C90171F54}" destId="{7080CA46-EBFA-4979-9E6F-8D69310CFE5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A0BFC-A6DF-4ED2-81EF-D71BB3747D30}">
      <dsp:nvSpPr>
        <dsp:cNvPr id="0" name=""/>
        <dsp:cNvSpPr/>
      </dsp:nvSpPr>
      <dsp:spPr>
        <a:xfrm>
          <a:off x="0" y="345644"/>
          <a:ext cx="752389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938" tIns="374904" rIns="5839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Montserrat" panose="00000500000000000000" pitchFamily="2" charset="0"/>
            </a:rPr>
            <a:t>Removal of the need for current ATLS and trauma CME requirements</a:t>
          </a:r>
        </a:p>
      </dsp:txBody>
      <dsp:txXfrm>
        <a:off x="0" y="345644"/>
        <a:ext cx="7523895" cy="1020600"/>
      </dsp:txXfrm>
    </dsp:sp>
    <dsp:sp modelId="{12BC81CD-CF64-4B12-8F2D-FFCCCA0E632D}">
      <dsp:nvSpPr>
        <dsp:cNvPr id="0" name=""/>
        <dsp:cNvSpPr/>
      </dsp:nvSpPr>
      <dsp:spPr>
        <a:xfrm>
          <a:off x="376194" y="79964"/>
          <a:ext cx="5266726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70" tIns="0" rIns="1990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Montserrat" panose="00000500000000000000" pitchFamily="2" charset="0"/>
            </a:rPr>
            <a:t>American College of Surgeons </a:t>
          </a:r>
        </a:p>
      </dsp:txBody>
      <dsp:txXfrm>
        <a:off x="402133" y="105903"/>
        <a:ext cx="5214848" cy="479482"/>
      </dsp:txXfrm>
    </dsp:sp>
    <dsp:sp modelId="{0C4A6661-5E20-47D8-9781-EE65693B5552}">
      <dsp:nvSpPr>
        <dsp:cNvPr id="0" name=""/>
        <dsp:cNvSpPr/>
      </dsp:nvSpPr>
      <dsp:spPr>
        <a:xfrm>
          <a:off x="0" y="1729124"/>
          <a:ext cx="7523895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92122"/>
              <a:satOff val="-8987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938" tIns="374904" rIns="5839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Montserrat" panose="00000500000000000000" pitchFamily="2" charset="0"/>
            </a:rPr>
            <a:t>Removed CPR documentation requirement</a:t>
          </a:r>
        </a:p>
      </dsp:txBody>
      <dsp:txXfrm>
        <a:off x="0" y="1729124"/>
        <a:ext cx="7523895" cy="765450"/>
      </dsp:txXfrm>
    </dsp:sp>
    <dsp:sp modelId="{92187EDF-5E3F-4C44-B559-C966E9FE74D1}">
      <dsp:nvSpPr>
        <dsp:cNvPr id="0" name=""/>
        <dsp:cNvSpPr/>
      </dsp:nvSpPr>
      <dsp:spPr>
        <a:xfrm>
          <a:off x="376194" y="1463444"/>
          <a:ext cx="5266726" cy="531360"/>
        </a:xfrm>
        <a:prstGeom prst="roundRect">
          <a:avLst/>
        </a:prstGeom>
        <a:solidFill>
          <a:schemeClr val="accent2">
            <a:hueOff val="592122"/>
            <a:satOff val="-8987"/>
            <a:lumOff val="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70" tIns="0" rIns="1990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Montserrat" panose="00000500000000000000" pitchFamily="2" charset="0"/>
            </a:rPr>
            <a:t>Pennsylvania Dept. of Health </a:t>
          </a:r>
        </a:p>
      </dsp:txBody>
      <dsp:txXfrm>
        <a:off x="402133" y="1489383"/>
        <a:ext cx="5214848" cy="479482"/>
      </dsp:txXfrm>
    </dsp:sp>
    <dsp:sp modelId="{38A9E200-3F2C-459D-B09F-4257B1C7C999}">
      <dsp:nvSpPr>
        <dsp:cNvPr id="0" name=""/>
        <dsp:cNvSpPr/>
      </dsp:nvSpPr>
      <dsp:spPr>
        <a:xfrm>
          <a:off x="0" y="2857455"/>
          <a:ext cx="7523895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84245"/>
              <a:satOff val="-17974"/>
              <a:lumOff val="3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938" tIns="374904" rIns="5839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Montserrat" panose="00000500000000000000" pitchFamily="2" charset="0"/>
            </a:rPr>
            <a:t>Removed trauma CME requirements</a:t>
          </a:r>
        </a:p>
      </dsp:txBody>
      <dsp:txXfrm>
        <a:off x="0" y="2857455"/>
        <a:ext cx="7523895" cy="765450"/>
      </dsp:txXfrm>
    </dsp:sp>
    <dsp:sp modelId="{658276B1-51B1-4E9E-8C85-60FB3EE40F76}">
      <dsp:nvSpPr>
        <dsp:cNvPr id="0" name=""/>
        <dsp:cNvSpPr/>
      </dsp:nvSpPr>
      <dsp:spPr>
        <a:xfrm>
          <a:off x="376194" y="2591774"/>
          <a:ext cx="5266726" cy="531360"/>
        </a:xfrm>
        <a:prstGeom prst="roundRect">
          <a:avLst/>
        </a:prstGeom>
        <a:solidFill>
          <a:schemeClr val="accent2">
            <a:hueOff val="1184245"/>
            <a:satOff val="-17974"/>
            <a:lumOff val="3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70" tIns="0" rIns="1990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Montserrat" panose="00000500000000000000" pitchFamily="2" charset="0"/>
            </a:rPr>
            <a:t>Nebraska Dept. of Health </a:t>
          </a:r>
        </a:p>
      </dsp:txBody>
      <dsp:txXfrm>
        <a:off x="402133" y="2617713"/>
        <a:ext cx="5214848" cy="479482"/>
      </dsp:txXfrm>
    </dsp:sp>
    <dsp:sp modelId="{8073DCB6-B36A-465F-8D4B-2724E2FFF737}">
      <dsp:nvSpPr>
        <dsp:cNvPr id="0" name=""/>
        <dsp:cNvSpPr/>
      </dsp:nvSpPr>
      <dsp:spPr>
        <a:xfrm>
          <a:off x="0" y="3985785"/>
          <a:ext cx="752389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776367"/>
              <a:satOff val="-26961"/>
              <a:lumOff val="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938" tIns="374904" rIns="5839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Montserrat" panose="00000500000000000000" pitchFamily="2" charset="0"/>
            </a:rPr>
            <a:t>Removed additional airway management requirements</a:t>
          </a:r>
        </a:p>
      </dsp:txBody>
      <dsp:txXfrm>
        <a:off x="0" y="3985785"/>
        <a:ext cx="7523895" cy="1020600"/>
      </dsp:txXfrm>
    </dsp:sp>
    <dsp:sp modelId="{087B337C-A686-4C7C-957F-895D8FF97D4E}">
      <dsp:nvSpPr>
        <dsp:cNvPr id="0" name=""/>
        <dsp:cNvSpPr/>
      </dsp:nvSpPr>
      <dsp:spPr>
        <a:xfrm>
          <a:off x="376194" y="3720105"/>
          <a:ext cx="5266726" cy="531360"/>
        </a:xfrm>
        <a:prstGeom prst="roundRect">
          <a:avLst/>
        </a:prstGeom>
        <a:solidFill>
          <a:schemeClr val="accent2">
            <a:hueOff val="1776367"/>
            <a:satOff val="-26961"/>
            <a:lumOff val="5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70" tIns="0" rIns="1990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Montserrat" panose="00000500000000000000" pitchFamily="2" charset="0"/>
            </a:rPr>
            <a:t>Veterans Administration </a:t>
          </a:r>
        </a:p>
      </dsp:txBody>
      <dsp:txXfrm>
        <a:off x="402133" y="3746044"/>
        <a:ext cx="5214848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4D680-7231-460D-95F4-CE9CAB01D093}">
      <dsp:nvSpPr>
        <dsp:cNvPr id="0" name=""/>
        <dsp:cNvSpPr/>
      </dsp:nvSpPr>
      <dsp:spPr>
        <a:xfrm>
          <a:off x="0" y="1601241"/>
          <a:ext cx="1785939" cy="21431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0" rIns="176411" bIns="33020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Short courses were created before EM was a mature specialty </a:t>
          </a:r>
          <a:endParaRPr lang="en-US" sz="1100" b="1" kern="1200" dirty="0">
            <a:latin typeface="Montserrat"/>
            <a:ea typeface="Calibri"/>
            <a:cs typeface="Calibri"/>
          </a:endParaRPr>
        </a:p>
      </dsp:txBody>
      <dsp:txXfrm>
        <a:off x="0" y="2458492"/>
        <a:ext cx="1785939" cy="1285876"/>
      </dsp:txXfrm>
    </dsp:sp>
    <dsp:sp modelId="{7B852D92-4FCC-49B3-B2E0-B2002BFFD026}">
      <dsp:nvSpPr>
        <dsp:cNvPr id="0" name=""/>
        <dsp:cNvSpPr/>
      </dsp:nvSpPr>
      <dsp:spPr>
        <a:xfrm>
          <a:off x="0" y="1601241"/>
          <a:ext cx="1785939" cy="8572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165100" rIns="176411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01</a:t>
          </a:r>
        </a:p>
      </dsp:txBody>
      <dsp:txXfrm>
        <a:off x="0" y="1601241"/>
        <a:ext cx="1785939" cy="857250"/>
      </dsp:txXfrm>
    </dsp:sp>
    <dsp:sp modelId="{D5F65D50-4230-414B-BF24-84E2ADA404AA}">
      <dsp:nvSpPr>
        <dsp:cNvPr id="0" name=""/>
        <dsp:cNvSpPr/>
      </dsp:nvSpPr>
      <dsp:spPr>
        <a:xfrm>
          <a:off x="1928814" y="1601241"/>
          <a:ext cx="1785939" cy="2143127"/>
        </a:xfrm>
        <a:prstGeom prst="rect">
          <a:avLst/>
        </a:prstGeom>
        <a:solidFill>
          <a:schemeClr val="accent2">
            <a:hueOff val="355273"/>
            <a:satOff val="-5392"/>
            <a:lumOff val="117"/>
            <a:alphaOff val="0"/>
          </a:schemeClr>
        </a:solidFill>
        <a:ln w="19050" cap="flat" cmpd="sng" algn="ctr">
          <a:solidFill>
            <a:schemeClr val="accent2">
              <a:hueOff val="355273"/>
              <a:satOff val="-5392"/>
              <a:lumOff val="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0" rIns="17641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ACGME residency requirements exceed course requirements </a:t>
          </a:r>
        </a:p>
      </dsp:txBody>
      <dsp:txXfrm>
        <a:off x="1928814" y="2458492"/>
        <a:ext cx="1785939" cy="1285876"/>
      </dsp:txXfrm>
    </dsp:sp>
    <dsp:sp modelId="{3FFE2398-C214-49CB-8377-0DE061C69FC9}">
      <dsp:nvSpPr>
        <dsp:cNvPr id="0" name=""/>
        <dsp:cNvSpPr/>
      </dsp:nvSpPr>
      <dsp:spPr>
        <a:xfrm>
          <a:off x="1928814" y="1601241"/>
          <a:ext cx="1785939" cy="8572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165100" rIns="176411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02</a:t>
          </a:r>
        </a:p>
      </dsp:txBody>
      <dsp:txXfrm>
        <a:off x="1928814" y="1601241"/>
        <a:ext cx="1785939" cy="857250"/>
      </dsp:txXfrm>
    </dsp:sp>
    <dsp:sp modelId="{CA809AD5-71C5-44AC-9A3A-2548C6C4EFB2}">
      <dsp:nvSpPr>
        <dsp:cNvPr id="0" name=""/>
        <dsp:cNvSpPr/>
      </dsp:nvSpPr>
      <dsp:spPr>
        <a:xfrm>
          <a:off x="3857629" y="1601241"/>
          <a:ext cx="1785939" cy="2143127"/>
        </a:xfrm>
        <a:prstGeom prst="rect">
          <a:avLst/>
        </a:prstGeom>
        <a:solidFill>
          <a:schemeClr val="accent2">
            <a:hueOff val="710547"/>
            <a:satOff val="-10784"/>
            <a:lumOff val="235"/>
            <a:alphaOff val="0"/>
          </a:schemeClr>
        </a:solidFill>
        <a:ln w="19050" cap="flat" cmpd="sng" algn="ctr">
          <a:solidFill>
            <a:schemeClr val="accent2">
              <a:hueOff val="710547"/>
              <a:satOff val="-10784"/>
              <a:lumOff val="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0" rIns="17641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Board certification is a higher standard of care than short courses like ATLS </a:t>
          </a:r>
        </a:p>
      </dsp:txBody>
      <dsp:txXfrm>
        <a:off x="3857629" y="2458492"/>
        <a:ext cx="1785939" cy="1285876"/>
      </dsp:txXfrm>
    </dsp:sp>
    <dsp:sp modelId="{EB4EC9C0-632A-4D1B-A56D-AE0EB599C343}">
      <dsp:nvSpPr>
        <dsp:cNvPr id="0" name=""/>
        <dsp:cNvSpPr/>
      </dsp:nvSpPr>
      <dsp:spPr>
        <a:xfrm>
          <a:off x="3857629" y="1601241"/>
          <a:ext cx="1785939" cy="8572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165100" rIns="176411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03</a:t>
          </a:r>
        </a:p>
      </dsp:txBody>
      <dsp:txXfrm>
        <a:off x="3857629" y="1601241"/>
        <a:ext cx="1785939" cy="857250"/>
      </dsp:txXfrm>
    </dsp:sp>
    <dsp:sp modelId="{D50A2CD8-5E2E-45F1-B78C-D4EC88695CA1}">
      <dsp:nvSpPr>
        <dsp:cNvPr id="0" name=""/>
        <dsp:cNvSpPr/>
      </dsp:nvSpPr>
      <dsp:spPr>
        <a:xfrm>
          <a:off x="5786444" y="1601241"/>
          <a:ext cx="1785939" cy="2143127"/>
        </a:xfrm>
        <a:prstGeom prst="rect">
          <a:avLst/>
        </a:prstGeom>
        <a:solidFill>
          <a:schemeClr val="accent2">
            <a:hueOff val="1065820"/>
            <a:satOff val="-16177"/>
            <a:lumOff val="352"/>
            <a:alphaOff val="0"/>
          </a:schemeClr>
        </a:solidFill>
        <a:ln w="19050" cap="flat" cmpd="sng" algn="ctr">
          <a:solidFill>
            <a:schemeClr val="accent2">
              <a:hueOff val="1065820"/>
              <a:satOff val="-16177"/>
              <a:lumOff val="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0" rIns="17641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Rigorous certification process with emphasis on critical care </a:t>
          </a:r>
        </a:p>
      </dsp:txBody>
      <dsp:txXfrm>
        <a:off x="5786444" y="2458492"/>
        <a:ext cx="1785939" cy="1285876"/>
      </dsp:txXfrm>
    </dsp:sp>
    <dsp:sp modelId="{5F2A3338-EF03-4D80-8C03-5F2AB08CEF69}">
      <dsp:nvSpPr>
        <dsp:cNvPr id="0" name=""/>
        <dsp:cNvSpPr/>
      </dsp:nvSpPr>
      <dsp:spPr>
        <a:xfrm>
          <a:off x="5786444" y="1601241"/>
          <a:ext cx="1785939" cy="8572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165100" rIns="176411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04</a:t>
          </a:r>
        </a:p>
      </dsp:txBody>
      <dsp:txXfrm>
        <a:off x="5786444" y="1601241"/>
        <a:ext cx="1785939" cy="857250"/>
      </dsp:txXfrm>
    </dsp:sp>
    <dsp:sp modelId="{68DE0AFE-C303-41F0-A906-64A6500D26AE}">
      <dsp:nvSpPr>
        <dsp:cNvPr id="0" name=""/>
        <dsp:cNvSpPr/>
      </dsp:nvSpPr>
      <dsp:spPr>
        <a:xfrm>
          <a:off x="7715258" y="1601241"/>
          <a:ext cx="1785939" cy="2143127"/>
        </a:xfrm>
        <a:prstGeom prst="rect">
          <a:avLst/>
        </a:prstGeom>
        <a:solidFill>
          <a:schemeClr val="accent2">
            <a:hueOff val="1421093"/>
            <a:satOff val="-21569"/>
            <a:lumOff val="470"/>
            <a:alphaOff val="0"/>
          </a:schemeClr>
        </a:solidFill>
        <a:ln w="19050" cap="flat" cmpd="sng" algn="ctr">
          <a:solidFill>
            <a:schemeClr val="accent2">
              <a:hueOff val="1421093"/>
              <a:satOff val="-21569"/>
              <a:lumOff val="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0" rIns="17641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Mandatory continuing certification for more than 47,000 ABEM physicians </a:t>
          </a:r>
        </a:p>
      </dsp:txBody>
      <dsp:txXfrm>
        <a:off x="7715258" y="2458492"/>
        <a:ext cx="1785939" cy="1285876"/>
      </dsp:txXfrm>
    </dsp:sp>
    <dsp:sp modelId="{63BA66BD-8690-473B-A18D-5BD05EC4B615}">
      <dsp:nvSpPr>
        <dsp:cNvPr id="0" name=""/>
        <dsp:cNvSpPr/>
      </dsp:nvSpPr>
      <dsp:spPr>
        <a:xfrm>
          <a:off x="7715258" y="1601241"/>
          <a:ext cx="1785939" cy="8572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165100" rIns="176411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05</a:t>
          </a:r>
        </a:p>
      </dsp:txBody>
      <dsp:txXfrm>
        <a:off x="7715258" y="1601241"/>
        <a:ext cx="1785939" cy="857250"/>
      </dsp:txXfrm>
    </dsp:sp>
    <dsp:sp modelId="{501C9111-D694-4DDF-BA43-41BDAC2B011C}">
      <dsp:nvSpPr>
        <dsp:cNvPr id="0" name=""/>
        <dsp:cNvSpPr/>
      </dsp:nvSpPr>
      <dsp:spPr>
        <a:xfrm>
          <a:off x="9644073" y="1601241"/>
          <a:ext cx="1785939" cy="2143127"/>
        </a:xfrm>
        <a:prstGeom prst="rect">
          <a:avLst/>
        </a:prstGeom>
        <a:solidFill>
          <a:schemeClr val="accent2">
            <a:hueOff val="1776367"/>
            <a:satOff val="-26961"/>
            <a:lumOff val="587"/>
            <a:alphaOff val="0"/>
          </a:schemeClr>
        </a:solidFill>
        <a:ln w="19050" cap="flat" cmpd="sng" algn="ctr">
          <a:solidFill>
            <a:schemeClr val="accent2">
              <a:hueOff val="1776367"/>
              <a:satOff val="-26961"/>
              <a:lumOff val="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0" rIns="17641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There is evidence that shows patient outcomes improve with board certification rather than short courses</a:t>
          </a:r>
        </a:p>
      </dsp:txBody>
      <dsp:txXfrm>
        <a:off x="9644073" y="2458492"/>
        <a:ext cx="1785939" cy="1285876"/>
      </dsp:txXfrm>
    </dsp:sp>
    <dsp:sp modelId="{228BDF66-ADF8-4719-B4F5-120EE8D633A0}">
      <dsp:nvSpPr>
        <dsp:cNvPr id="0" name=""/>
        <dsp:cNvSpPr/>
      </dsp:nvSpPr>
      <dsp:spPr>
        <a:xfrm>
          <a:off x="9644073" y="1601241"/>
          <a:ext cx="1785939" cy="8572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1" tIns="165100" rIns="176411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06</a:t>
          </a:r>
        </a:p>
      </dsp:txBody>
      <dsp:txXfrm>
        <a:off x="9644073" y="1601241"/>
        <a:ext cx="1785939" cy="85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B37D3-7950-49C0-8799-A68055BDF8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1529F-6D72-4C70-912D-1387E3D3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spc="-100" dirty="0">
                <a:solidFill>
                  <a:srgbClr val="0253A3"/>
                </a:solidFill>
                <a:effectLst/>
              </a:rPr>
              <a:t>Our Mission: </a:t>
            </a:r>
            <a:br>
              <a:rPr lang="en-US" sz="1200" spc="-100" dirty="0">
                <a:solidFill>
                  <a:srgbClr val="0253A3"/>
                </a:solidFill>
                <a:effectLst/>
              </a:rPr>
            </a:br>
            <a:r>
              <a:rPr lang="en-US" sz="1200" spc="-100" dirty="0">
                <a:solidFill>
                  <a:srgbClr val="0253A3"/>
                </a:solidFill>
                <a:effectLst/>
              </a:rPr>
              <a:t> </a:t>
            </a:r>
            <a:br>
              <a:rPr lang="en-US" sz="1200" spc="-100" dirty="0">
                <a:solidFill>
                  <a:srgbClr val="0253A3"/>
                </a:solidFill>
                <a:effectLst/>
              </a:rPr>
            </a:br>
            <a:r>
              <a:rPr lang="en-US" sz="1200" spc="-100" dirty="0">
                <a:solidFill>
                  <a:srgbClr val="0253A3"/>
                </a:solidFill>
                <a:effectLst/>
              </a:rPr>
              <a:t>To advocate for ABEM- and AOBEM-certified physicians by improving public recognition for the specialized training and content expertise needed to achieve this certification.  </a:t>
            </a:r>
            <a:br>
              <a:rPr lang="en-US" sz="1200" spc="-100" dirty="0">
                <a:solidFill>
                  <a:srgbClr val="0253A3"/>
                </a:solidFill>
                <a:effectLst/>
              </a:rPr>
            </a:br>
            <a:r>
              <a:rPr lang="en-US" sz="1200" spc="-100" dirty="0">
                <a:solidFill>
                  <a:srgbClr val="0253A3"/>
                </a:solidFill>
                <a:effectLst/>
              </a:rPr>
              <a:t> </a:t>
            </a:r>
            <a:br>
              <a:rPr lang="en-US" sz="1200" spc="-100" dirty="0">
                <a:solidFill>
                  <a:srgbClr val="0253A3"/>
                </a:solidFill>
                <a:effectLst/>
              </a:rPr>
            </a:br>
            <a:br>
              <a:rPr lang="en-US" sz="1200" spc="-100" dirty="0">
                <a:solidFill>
                  <a:srgbClr val="0253A3"/>
                </a:solidFill>
                <a:effectLst/>
              </a:rPr>
            </a:br>
            <a:r>
              <a:rPr lang="en-US" sz="1200" spc="-100" dirty="0">
                <a:solidFill>
                  <a:srgbClr val="0253A3"/>
                </a:solidFill>
                <a:effectLst/>
              </a:rPr>
              <a:t>To establish partnerships with stakeholder organizations to reduce the burden on ABEM- and AOBEM-certified physicians resulting from content-specific CME requirements, educational courses, or non-Emergency Medicine–based practice guidelines that are needed for either institutional privileges at disease-specific centers of excellence (i.e., trauma or stroke centers) or for state medical licensure.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529F-6D72-4C70-912D-1387E3D3C2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ACS: </a:t>
            </a:r>
            <a:r>
              <a:rPr lang="en-US" dirty="0">
                <a:latin typeface="Montserrat" panose="00000500000000000000" pitchFamily="2" charset="0"/>
              </a:rPr>
              <a:t>Removal of the need for </a:t>
            </a:r>
            <a:r>
              <a:rPr lang="en-US" u="sng" dirty="0">
                <a:latin typeface="Montserrat" panose="00000500000000000000" pitchFamily="2" charset="0"/>
              </a:rPr>
              <a:t>current</a:t>
            </a:r>
            <a:r>
              <a:rPr lang="en-US" dirty="0">
                <a:latin typeface="Montserrat" panose="00000500000000000000" pitchFamily="2" charset="0"/>
              </a:rPr>
              <a:t> ATLS and trauma CME requirements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Penn DOH: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Removal of Pennsylvania Department of Health Emergency Medical Services requirement that all ABEM-certified emergency physicians must have documentation of training in cardiopulmonary resuscitation.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Neb DOH: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Nebraska DOH-removal of Trauma-related CME; no change in ATLS requirement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VA: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additional airway management short courses and/or certification for ABEM-certified emergency physicians employed in Veterans Administration emergency departments nationally.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Pediatric Surgical Society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Removal of PALS for Board-certified emergency physicians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529F-6D72-4C70-912D-1387E3D3C2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2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b="1" spc="-100" baseline="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A1159-FB18-A4F8-F8E3-5FEE7DA44AED}"/>
              </a:ext>
            </a:extLst>
          </p:cNvPr>
          <p:cNvSpPr/>
          <p:nvPr userDrawn="1"/>
        </p:nvSpPr>
        <p:spPr>
          <a:xfrm>
            <a:off x="9462343" y="761998"/>
            <a:ext cx="2729657" cy="5334001"/>
          </a:xfrm>
          <a:prstGeom prst="rect">
            <a:avLst/>
          </a:prstGeom>
          <a:solidFill>
            <a:srgbClr val="07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 descr="A logo with a circular design&#10;&#10;AI-generated content may be incorrect.">
            <a:extLst>
              <a:ext uri="{FF2B5EF4-FFF2-40B4-BE49-F238E27FC236}">
                <a16:creationId xmlns:a16="http://schemas.microsoft.com/office/drawing/2014/main" id="{10E1761E-294A-83FB-F441-266D6D421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18" y="2150917"/>
            <a:ext cx="2763506" cy="2784347"/>
          </a:xfrm>
          <a:prstGeom prst="rect">
            <a:avLst/>
          </a:prstGeom>
        </p:spPr>
      </p:pic>
      <p:pic>
        <p:nvPicPr>
          <p:cNvPr id="13" name="Picture 12" descr="A pattern of white flowers on a black background&#10;&#10;AI-generated content may be incorrect.">
            <a:extLst>
              <a:ext uri="{FF2B5EF4-FFF2-40B4-BE49-F238E27FC236}">
                <a16:creationId xmlns:a16="http://schemas.microsoft.com/office/drawing/2014/main" id="{58175CF4-9019-0ECF-29AE-A947887C4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737" b="1886"/>
          <a:stretch/>
        </p:blipFill>
        <p:spPr>
          <a:xfrm rot="16200000">
            <a:off x="1818951" y="-1226673"/>
            <a:ext cx="5334000" cy="93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1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3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Montserrat" panose="00000500000000000000" pitchFamily="2" charset="0"/>
              </a:defRPr>
            </a:lvl1pPr>
            <a:lvl2pPr>
              <a:defRPr sz="1800">
                <a:latin typeface="Montserrat" panose="00000500000000000000" pitchFamily="2" charset="0"/>
              </a:defRPr>
            </a:lvl2pPr>
            <a:lvl3pPr>
              <a:defRPr sz="1600">
                <a:latin typeface="Montserrat" panose="00000500000000000000" pitchFamily="2" charset="0"/>
              </a:defRPr>
            </a:lvl3pPr>
            <a:lvl4pPr>
              <a:defRPr sz="1400">
                <a:latin typeface="Montserrat" panose="00000500000000000000" pitchFamily="2" charset="0"/>
              </a:defRPr>
            </a:lvl4pPr>
            <a:lvl5pPr>
              <a:defRPr sz="1400">
                <a:latin typeface="Montserrat" panose="00000500000000000000" pitchFamily="2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Montserrat" panose="00000500000000000000" pitchFamily="2" charset="0"/>
              </a:defRPr>
            </a:lvl1pPr>
            <a:lvl2pPr>
              <a:defRPr sz="1800">
                <a:latin typeface="Montserrat" panose="00000500000000000000" pitchFamily="2" charset="0"/>
              </a:defRPr>
            </a:lvl2pPr>
            <a:lvl3pPr>
              <a:defRPr sz="1600">
                <a:latin typeface="Montserrat" panose="00000500000000000000" pitchFamily="2" charset="0"/>
              </a:defRPr>
            </a:lvl3pPr>
            <a:lvl4pPr>
              <a:defRPr sz="1400">
                <a:latin typeface="Montserrat" panose="00000500000000000000" pitchFamily="2" charset="0"/>
              </a:defRPr>
            </a:lvl4pPr>
            <a:lvl5pPr>
              <a:defRPr sz="1400">
                <a:latin typeface="Montserrat" panose="00000500000000000000" pitchFamily="2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>
                <a:latin typeface="Montserrat" panose="00000500000000000000" pitchFamily="2" charset="0"/>
              </a:defRPr>
            </a:lvl1pPr>
            <a:lvl2pPr>
              <a:defRPr sz="1800">
                <a:latin typeface="Montserrat" panose="00000500000000000000" pitchFamily="2" charset="0"/>
              </a:defRPr>
            </a:lvl2pPr>
            <a:lvl3pPr>
              <a:defRPr sz="1600">
                <a:latin typeface="Montserrat" panose="00000500000000000000" pitchFamily="2" charset="0"/>
              </a:defRPr>
            </a:lvl3pPr>
            <a:lvl4pPr>
              <a:defRPr sz="1400">
                <a:latin typeface="Montserrat" panose="00000500000000000000" pitchFamily="2" charset="0"/>
              </a:defRPr>
            </a:lvl4pPr>
            <a:lvl5pPr>
              <a:defRPr sz="1400">
                <a:latin typeface="Montserrat" panose="00000500000000000000" pitchFamily="2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7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E1D88B-DCF7-4F73-8480-1297613AD8E7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C1D121A-9455-47F1-A4EF-3764FA1792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847B2-B6B3-F243-B076-DEC2B460D444}"/>
              </a:ext>
            </a:extLst>
          </p:cNvPr>
          <p:cNvSpPr/>
          <p:nvPr userDrawn="1"/>
        </p:nvSpPr>
        <p:spPr>
          <a:xfrm>
            <a:off x="11610145" y="758952"/>
            <a:ext cx="581856" cy="5330952"/>
          </a:xfrm>
          <a:prstGeom prst="rect">
            <a:avLst/>
          </a:prstGeom>
          <a:solidFill>
            <a:srgbClr val="02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em.org/wp-content/uploads/2024/07/2017-2018-annual-report.pdf" TargetMode="External"/><Relationship Id="rId3" Type="http://schemas.openxmlformats.org/officeDocument/2006/relationships/hyperlink" Target="https://www.aaemrsa.org/statements/board-certification/" TargetMode="External"/><Relationship Id="rId7" Type="http://schemas.openxmlformats.org/officeDocument/2006/relationships/hyperlink" Target="https://apps.aaem.org/UserFiles/CommonSenseMarApronline.pdf" TargetMode="External"/><Relationship Id="rId12" Type="http://schemas.openxmlformats.org/officeDocument/2006/relationships/hyperlink" Target="https://www.abem.org/get-certified/value-of-abem-certified-physicians/" TargetMode="External"/><Relationship Id="rId2" Type="http://schemas.openxmlformats.org/officeDocument/2006/relationships/hyperlink" Target="https://www.abem.org/news/coalition-of-board-certified-emergency-physicians-releases-joint-policy-state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bem.org/" TargetMode="External"/><Relationship Id="rId11" Type="http://schemas.openxmlformats.org/officeDocument/2006/relationships/hyperlink" Target="https://www.acep.org/education/expertise-cards" TargetMode="External"/><Relationship Id="rId5" Type="http://schemas.openxmlformats.org/officeDocument/2006/relationships/hyperlink" Target="https://www.acep.org/education/cme/continuing-education/coalition-to-oppose-medical-merit-badges" TargetMode="External"/><Relationship Id="rId10" Type="http://schemas.openxmlformats.org/officeDocument/2006/relationships/hyperlink" Target="https://www.abpsus.org/em-board-certified-physicians-earn-more/" TargetMode="External"/><Relationship Id="rId4" Type="http://schemas.openxmlformats.org/officeDocument/2006/relationships/hyperlink" Target="https://www.aaemrsa.org/wp-content/uploads/sites/2/2023/05/MarApr18CS_Web.pdf" TargetMode="External"/><Relationship Id="rId9" Type="http://schemas.openxmlformats.org/officeDocument/2006/relationships/hyperlink" Target="https://www.acep.org/patient-care/policy-statements/use-of-short-courses-in-emergency-medicine-as-criteria-for-privileging-or-employ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736F-FCB3-88EF-B485-C54BDF457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Montserrat" panose="00000500000000000000" pitchFamily="2" charset="0"/>
              </a:rPr>
              <a:t>COBCEP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A8196-9840-44AB-C52F-F934D98EC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Coalition of Board-Certified Emergency </a:t>
            </a:r>
            <a:r>
              <a:rPr lang="en-US">
                <a:latin typeface="Montserrat" panose="00000500000000000000" pitchFamily="2" charset="0"/>
              </a:rPr>
              <a:t>Physicians</a:t>
            </a:r>
          </a:p>
        </p:txBody>
      </p:sp>
    </p:spTree>
    <p:extLst>
      <p:ext uri="{BB962C8B-B14F-4D97-AF65-F5344CB8AC3E}">
        <p14:creationId xmlns:p14="http://schemas.microsoft.com/office/powerpoint/2010/main" val="29774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19A8A-F8E7-391F-0435-23C4B627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920" y="3187246"/>
            <a:ext cx="9228691" cy="417098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>
              <a:lnSpc>
                <a:spcPct val="100000"/>
              </a:lnSpc>
            </a:pPr>
            <a:r>
              <a:rPr lang="en-US" sz="2300" b="1" spc="-100" dirty="0">
                <a:solidFill>
                  <a:srgbClr val="0253A3"/>
                </a:solidFill>
                <a:effectLst/>
              </a:rPr>
              <a:t>Our Mission: </a:t>
            </a:r>
            <a:br>
              <a:rPr lang="en-US" sz="2300" spc="-100" dirty="0">
                <a:solidFill>
                  <a:srgbClr val="0253A3"/>
                </a:solidFill>
                <a:effectLst/>
              </a:rPr>
            </a:br>
            <a:r>
              <a:rPr lang="en-US" sz="2300" spc="-100" dirty="0">
                <a:solidFill>
                  <a:srgbClr val="0253A3"/>
                </a:solidFill>
                <a:effectLst/>
              </a:rPr>
              <a:t> </a:t>
            </a:r>
            <a:br>
              <a:rPr lang="en-US" sz="2300" spc="-100" dirty="0">
                <a:solidFill>
                  <a:srgbClr val="0253A3"/>
                </a:solidFill>
                <a:effectLst/>
              </a:rPr>
            </a:br>
            <a:r>
              <a:rPr lang="en-US" sz="2300" spc="-100" dirty="0">
                <a:solidFill>
                  <a:srgbClr val="0253A3"/>
                </a:solidFill>
                <a:effectLst/>
              </a:rPr>
              <a:t>To advocate for ABEM- and AOBEM-certified physicians by improving public recognition for the specialized training and content expertise needed to achieve this certification.  </a:t>
            </a:r>
            <a:br>
              <a:rPr lang="en-US" sz="2300" spc="-100" dirty="0">
                <a:solidFill>
                  <a:srgbClr val="0253A3"/>
                </a:solidFill>
                <a:effectLst/>
              </a:rPr>
            </a:br>
            <a:br>
              <a:rPr lang="en-US" sz="2300" spc="-100" dirty="0">
                <a:solidFill>
                  <a:srgbClr val="0253A3"/>
                </a:solidFill>
                <a:effectLst/>
              </a:rPr>
            </a:br>
            <a:r>
              <a:rPr lang="en-US" sz="2200" spc="-100" dirty="0">
                <a:solidFill>
                  <a:srgbClr val="0253A3"/>
                </a:solidFill>
                <a:effectLst/>
              </a:rPr>
              <a:t>Partner with stakeholders to reduce the burden on </a:t>
            </a:r>
            <a:br>
              <a:rPr lang="en-US" sz="2200" spc="-100" dirty="0">
                <a:solidFill>
                  <a:srgbClr val="0253A3"/>
                </a:solidFill>
                <a:effectLst/>
              </a:rPr>
            </a:br>
            <a:r>
              <a:rPr lang="en-US" sz="2200" spc="-100" dirty="0">
                <a:solidFill>
                  <a:srgbClr val="0253A3"/>
                </a:solidFill>
                <a:effectLst/>
              </a:rPr>
              <a:t>ABEM/AOBEM-certified physicians</a:t>
            </a:r>
            <a:br>
              <a:rPr lang="en-US" sz="2200" spc="-100" dirty="0">
                <a:solidFill>
                  <a:srgbClr val="0253A3"/>
                </a:solidFill>
                <a:effectLst/>
              </a:rPr>
            </a:br>
            <a:br>
              <a:rPr lang="en-US" sz="2200" spc="-100" dirty="0">
                <a:solidFill>
                  <a:srgbClr val="0253A3"/>
                </a:solidFill>
                <a:effectLst/>
              </a:rPr>
            </a:br>
            <a:r>
              <a:rPr lang="en-US" sz="2200" spc="-100" dirty="0">
                <a:solidFill>
                  <a:srgbClr val="0253A3"/>
                </a:solidFill>
                <a:effectLst/>
              </a:rPr>
              <a:t>Address issues related to: </a:t>
            </a:r>
            <a:br>
              <a:rPr lang="en-US" sz="2200" spc="-100" dirty="0">
                <a:solidFill>
                  <a:srgbClr val="0253A3"/>
                </a:solidFill>
                <a:effectLst/>
              </a:rPr>
            </a:br>
            <a:r>
              <a:rPr lang="en-US" sz="2200" spc="-100" dirty="0">
                <a:solidFill>
                  <a:srgbClr val="0253A3"/>
                </a:solidFill>
                <a:effectLst/>
              </a:rPr>
              <a:t>      •  Content-specific CME requirements</a:t>
            </a:r>
            <a:br>
              <a:rPr lang="en-US" sz="2200" spc="-100" dirty="0">
                <a:solidFill>
                  <a:srgbClr val="0253A3"/>
                </a:solidFill>
                <a:effectLst/>
              </a:rPr>
            </a:br>
            <a:r>
              <a:rPr lang="en-US" sz="2200" spc="-100" dirty="0">
                <a:solidFill>
                  <a:srgbClr val="0253A3"/>
                </a:solidFill>
                <a:effectLst/>
              </a:rPr>
              <a:t>      •  Educational course mandates</a:t>
            </a:r>
            <a:br>
              <a:rPr lang="en-US" sz="2200" spc="-100" dirty="0">
                <a:solidFill>
                  <a:srgbClr val="0253A3"/>
                </a:solidFill>
                <a:effectLst/>
              </a:rPr>
            </a:br>
            <a:r>
              <a:rPr lang="en-US" sz="2200" spc="-100" dirty="0">
                <a:solidFill>
                  <a:srgbClr val="0253A3"/>
                </a:solidFill>
                <a:effectLst/>
              </a:rPr>
              <a:t>      •  Non-Emergency Medicine–based practice guidelines</a:t>
            </a:r>
            <a:br>
              <a:rPr lang="en-US" sz="2200" spc="-100" dirty="0">
                <a:solidFill>
                  <a:srgbClr val="0253A3"/>
                </a:solidFill>
                <a:effectLst/>
              </a:rPr>
            </a:br>
            <a:br>
              <a:rPr lang="en-US" sz="2200" spc="-100" dirty="0">
                <a:solidFill>
                  <a:srgbClr val="0253A3"/>
                </a:solidFill>
                <a:effectLst/>
              </a:rPr>
            </a:br>
            <a:r>
              <a:rPr lang="en-US" sz="2200" spc="-100" dirty="0">
                <a:solidFill>
                  <a:srgbClr val="0253A3"/>
                </a:solidFill>
                <a:effectLst/>
              </a:rPr>
              <a:t>Support compliance for hospital privileges and state licensure</a:t>
            </a:r>
            <a:br>
              <a:rPr lang="en-US" sz="2300" spc="-100" dirty="0">
                <a:solidFill>
                  <a:srgbClr val="0253A3"/>
                </a:solidFill>
                <a:effectLst/>
              </a:rPr>
            </a:br>
            <a:br>
              <a:rPr lang="en-US" sz="2300" spc="-100" dirty="0">
                <a:solidFill>
                  <a:srgbClr val="0253A3"/>
                </a:solidFill>
                <a:effectLst/>
              </a:rPr>
            </a:br>
            <a:br>
              <a:rPr lang="en-US" sz="2300" spc="-100" dirty="0">
                <a:solidFill>
                  <a:srgbClr val="0253A3"/>
                </a:solidFill>
                <a:effectLst/>
              </a:rPr>
            </a:br>
            <a:br>
              <a:rPr lang="en-US" sz="2300" spc="-100" dirty="0">
                <a:solidFill>
                  <a:schemeClr val="accent1"/>
                </a:solidFill>
                <a:effectLst/>
              </a:rPr>
            </a:br>
            <a:endParaRPr lang="en-US" sz="2300" spc="-1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427842-90BF-1CDD-0975-79357C8FA182}"/>
              </a:ext>
            </a:extLst>
          </p:cNvPr>
          <p:cNvSpPr/>
          <p:nvPr/>
        </p:nvSpPr>
        <p:spPr>
          <a:xfrm>
            <a:off x="11685778" y="756171"/>
            <a:ext cx="511593" cy="5334001"/>
          </a:xfrm>
          <a:prstGeom prst="rect">
            <a:avLst/>
          </a:prstGeom>
          <a:solidFill>
            <a:srgbClr val="0253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0E19-81BB-C3E7-A662-3011E311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326304" cy="460118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Strengthening the Value: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ABEM and AOBEM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2EDF-2948-9C02-AD4D-023FCA6B2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In February 2017, all major Emergency Medicine organizations formed COBCEP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Montserrat"/>
              </a:rPr>
              <a:t>Goal: Support board certification in lieu of additional courses or certifications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11546-489A-8161-9F38-AE947CE122B1}"/>
              </a:ext>
            </a:extLst>
          </p:cNvPr>
          <p:cNvSpPr/>
          <p:nvPr/>
        </p:nvSpPr>
        <p:spPr>
          <a:xfrm>
            <a:off x="11685778" y="756171"/>
            <a:ext cx="511593" cy="5334001"/>
          </a:xfrm>
          <a:prstGeom prst="rect">
            <a:avLst/>
          </a:prstGeom>
          <a:solidFill>
            <a:srgbClr val="0253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7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27116-6D47-2F7E-BE28-460F6B86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Coalition Members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4C0244-3C4E-9E54-408B-3479D5B8E8BE}"/>
              </a:ext>
            </a:extLst>
          </p:cNvPr>
          <p:cNvSpPr/>
          <p:nvPr/>
        </p:nvSpPr>
        <p:spPr>
          <a:xfrm>
            <a:off x="11685778" y="756171"/>
            <a:ext cx="511593" cy="5334001"/>
          </a:xfrm>
          <a:prstGeom prst="rect">
            <a:avLst/>
          </a:prstGeom>
          <a:solidFill>
            <a:srgbClr val="0253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665F9-0A46-2FF1-00A1-08960A5B5C29}"/>
              </a:ext>
            </a:extLst>
          </p:cNvPr>
          <p:cNvSpPr/>
          <p:nvPr/>
        </p:nvSpPr>
        <p:spPr>
          <a:xfrm>
            <a:off x="4609416" y="803147"/>
            <a:ext cx="508012" cy="533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A033D8-A0E5-57D6-4DA6-BE086D58A94D}"/>
              </a:ext>
            </a:extLst>
          </p:cNvPr>
          <p:cNvCxnSpPr/>
          <p:nvPr/>
        </p:nvCxnSpPr>
        <p:spPr>
          <a:xfrm>
            <a:off x="4454434" y="1306286"/>
            <a:ext cx="0" cy="41409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F8E35-639A-482E-8687-3FC412AA4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011" y="969532"/>
            <a:ext cx="6617133" cy="51206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/>
              </a:rPr>
              <a:t>Association of Academic Chairs of Emergency Medicine (AACEM)</a:t>
            </a:r>
            <a:endParaRPr lang="en-US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/>
              </a:rPr>
              <a:t>American Academy of Emergency Medicine (AAEM)</a:t>
            </a:r>
            <a:endParaRPr lang="en-US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AAEM Resident and Student Association (AAEM-RSA)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American Board of Emergency Medicine (ABEM)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American College of Emergency Physicians (ACEP)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American College of Osteopathic Emergency Physicians (ACOEP)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American Osteopathic Board of Emergency Medicine (AOBEM)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/>
              </a:rPr>
              <a:t>Council of Residency Directors in Emergency Medicine (CORD-EM)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Emergency Medicine Residents' Association (EMRA)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Society for Academic Emergency Medicine (SAEM)</a:t>
            </a:r>
          </a:p>
        </p:txBody>
      </p:sp>
    </p:spTree>
    <p:extLst>
      <p:ext uri="{BB962C8B-B14F-4D97-AF65-F5344CB8AC3E}">
        <p14:creationId xmlns:p14="http://schemas.microsoft.com/office/powerpoint/2010/main" val="30084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E943B-0AE3-5E6D-8C8F-7B592239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90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The Issue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69B4-4DB4-CD7B-7362-0EE31FD9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494" y="962782"/>
            <a:ext cx="6271400" cy="51206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Hospital credentialing is requiring additional certifications for ABEM/AOBEM-certified physicians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Examples: ACLS, airway management, procedural sedation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These topics are already covered in EM board certification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35A68-71F8-4F0B-5F0F-2BCC37648A35}"/>
              </a:ext>
            </a:extLst>
          </p:cNvPr>
          <p:cNvSpPr/>
          <p:nvPr/>
        </p:nvSpPr>
        <p:spPr>
          <a:xfrm>
            <a:off x="11685778" y="756171"/>
            <a:ext cx="511593" cy="5334001"/>
          </a:xfrm>
          <a:prstGeom prst="rect">
            <a:avLst/>
          </a:prstGeom>
          <a:solidFill>
            <a:srgbClr val="0253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4033E-AD90-177E-5AAE-B19B69B05D21}"/>
              </a:ext>
            </a:extLst>
          </p:cNvPr>
          <p:cNvSpPr/>
          <p:nvPr/>
        </p:nvSpPr>
        <p:spPr>
          <a:xfrm>
            <a:off x="4609416" y="803147"/>
            <a:ext cx="508012" cy="533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753D80-6F49-FD5D-1D83-47DC7954C724}"/>
              </a:ext>
            </a:extLst>
          </p:cNvPr>
          <p:cNvCxnSpPr/>
          <p:nvPr/>
        </p:nvCxnSpPr>
        <p:spPr>
          <a:xfrm>
            <a:off x="4454434" y="1306286"/>
            <a:ext cx="0" cy="41409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9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444C-3D41-F2CB-3F39-549E71A2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7" y="1128408"/>
            <a:ext cx="3292139" cy="460118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Value of ABEM/ AOBEM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7546-7F95-463A-8F6D-9F8A97962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722097" cy="51206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/>
              </a:rPr>
              <a:t>Rigorous residency training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/>
              </a:rPr>
              <a:t>Robust EM Milestones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/>
              </a:rPr>
              <a:t>Psychometrically sound examinations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/>
              </a:rPr>
              <a:t>Continuing certification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BB599-CE98-74A2-70AA-1736D1BA6291}"/>
              </a:ext>
            </a:extLst>
          </p:cNvPr>
          <p:cNvSpPr/>
          <p:nvPr/>
        </p:nvSpPr>
        <p:spPr>
          <a:xfrm>
            <a:off x="11685778" y="756171"/>
            <a:ext cx="511593" cy="5334001"/>
          </a:xfrm>
          <a:prstGeom prst="rect">
            <a:avLst/>
          </a:prstGeom>
          <a:solidFill>
            <a:srgbClr val="0253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6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AB5CA-6ADB-6B6C-8BCE-178BE9135093}"/>
              </a:ext>
            </a:extLst>
          </p:cNvPr>
          <p:cNvSpPr/>
          <p:nvPr/>
        </p:nvSpPr>
        <p:spPr>
          <a:xfrm>
            <a:off x="0" y="756171"/>
            <a:ext cx="3488786" cy="5334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8133F-EA50-B1B7-8770-50252E8DD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399" y="1122883"/>
            <a:ext cx="2947988" cy="4600575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Recent Regulatory Changes for ABEM/ </a:t>
            </a:r>
            <a:r>
              <a:rPr lang="en-US" b="1">
                <a:latin typeface="Montserrat"/>
              </a:rPr>
              <a:t>AOBEM </a:t>
            </a:r>
            <a:r>
              <a:rPr lang="en-US" b="1" dirty="0">
                <a:latin typeface="Montserrat"/>
              </a:rPr>
              <a:t>Certified Physicians</a:t>
            </a:r>
            <a:endParaRPr lang="en-US" b="1" dirty="0">
              <a:latin typeface="Montserrat" panose="00000500000000000000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F407D7-83EE-31E9-F69B-E77AD30BC78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9113547"/>
              </p:ext>
            </p:extLst>
          </p:nvPr>
        </p:nvGraphicFramePr>
        <p:xfrm>
          <a:off x="4011613" y="885825"/>
          <a:ext cx="7523895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18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25196-3B0B-AE99-CB2D-55AEF5591483}"/>
              </a:ext>
            </a:extLst>
          </p:cNvPr>
          <p:cNvSpPr/>
          <p:nvPr/>
        </p:nvSpPr>
        <p:spPr>
          <a:xfrm>
            <a:off x="379372" y="-1"/>
            <a:ext cx="11430014" cy="12790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D0B75-FC6A-FA09-AA83-8A46059E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77" y="-78971"/>
            <a:ext cx="11079804" cy="135802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Key Points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9DEE9-8F34-B7D2-A5F3-E5C767249FF8}"/>
              </a:ext>
            </a:extLst>
          </p:cNvPr>
          <p:cNvSpPr/>
          <p:nvPr/>
        </p:nvSpPr>
        <p:spPr>
          <a:xfrm>
            <a:off x="0" y="4310061"/>
            <a:ext cx="12192000" cy="237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04CD87-DE46-9A7C-4AD0-A1C1EEEAA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172104"/>
              </p:ext>
            </p:extLst>
          </p:nvPr>
        </p:nvGraphicFramePr>
        <p:xfrm>
          <a:off x="380993" y="1719073"/>
          <a:ext cx="11430013" cy="534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4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3862-4495-EE3C-72F9-E0F9FBF5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0A31C-799C-296D-32BA-D75BE3A2E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51206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https://www.abem.org/news/coalition-of-board-certified-emergency-physicians-releases-joint-policy-statement/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https://www.aaemrsa.org/statements/board-certification/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https://www.aaemrsa.org/wp-content/uploads/sites/2/2023/05/MarApr18CS_Web.pdf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https://www.acep.org/education/cme/continuing-education/coalition-to-oppose-medical-merit-badges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https://www.abem.org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https://apps.aaem.org/UserFiles/CommonSenseMarApronline.pdf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https://www.abem.org/wp-content/uploads/2024/07/2017-2018-annual-report.pdf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https://www.acep.org/patient-care/policy-statements/use-of-short-courses-in-emergency-medicine-as-criteria-for-privileging-or-employment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https://www.abpsus.org/em-board-certified-physicians-earn-more/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https://www.acep.org/education/expertise-cards</a:t>
            </a:r>
            <a:endParaRPr lang="en-US">
              <a:solidFill>
                <a:srgbClr val="07B1B8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rgbClr val="07B1B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https://www.abem.org/get-certified/value-of-abem-certified-physicians/</a:t>
            </a:r>
            <a:endParaRPr lang="en-US">
              <a:solidFill>
                <a:srgbClr val="07B1B8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3702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7B1B8"/>
      </a:accent1>
      <a:accent2>
        <a:srgbClr val="D6AA05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6D792CF3E844CA238EE8E9D940C34" ma:contentTypeVersion="15" ma:contentTypeDescription="Create a new document." ma:contentTypeScope="" ma:versionID="39dd4ea269ed4a9f55745622f4afc408">
  <xsd:schema xmlns:xsd="http://www.w3.org/2001/XMLSchema" xmlns:xs="http://www.w3.org/2001/XMLSchema" xmlns:p="http://schemas.microsoft.com/office/2006/metadata/properties" xmlns:ns2="c0b2134b-23cf-4b47-9c9a-2a434b4eb81d" xmlns:ns3="472a24e1-d1bf-4e2e-bc55-3f66ecb103d2" targetNamespace="http://schemas.microsoft.com/office/2006/metadata/properties" ma:root="true" ma:fieldsID="32790d35fba6af94c4cd163141897919" ns2:_="" ns3:_="">
    <xsd:import namespace="c0b2134b-23cf-4b47-9c9a-2a434b4eb81d"/>
    <xsd:import namespace="472a24e1-d1bf-4e2e-bc55-3f66ecb103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2134b-23cf-4b47-9c9a-2a434b4eb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f0fe45-bcd4-408a-baca-602bf2d7b1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a24e1-d1bf-4e2e-bc55-3f66ecb103d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169cf9a-432b-487a-be3d-6b41049d34c2}" ma:internalName="TaxCatchAll" ma:showField="CatchAllData" ma:web="472a24e1-d1bf-4e2e-bc55-3f66ecb103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2a24e1-d1bf-4e2e-bc55-3f66ecb103d2" xsi:nil="true"/>
    <lcf76f155ced4ddcb4097134ff3c332f xmlns="c0b2134b-23cf-4b47-9c9a-2a434b4eb8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DB7D0-6425-481A-962F-3CCE5201A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b2134b-23cf-4b47-9c9a-2a434b4eb81d"/>
    <ds:schemaRef ds:uri="472a24e1-d1bf-4e2e-bc55-3f66ecb10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7FB73A-20F7-465D-A187-51D98F50D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A4282-9BC5-458F-8A9A-54025DC9D584}">
  <ds:schemaRefs>
    <ds:schemaRef ds:uri="3a25f927-a993-4381-9adb-3bdd955e4fda"/>
    <ds:schemaRef ds:uri="cc35968d-dda2-49e2-9c02-a9c6d4301115"/>
    <ds:schemaRef ds:uri="http://schemas.microsoft.com/office/2006/metadata/properties"/>
    <ds:schemaRef ds:uri="http://schemas.microsoft.com/office/infopath/2007/PartnerControls"/>
    <ds:schemaRef ds:uri="472a24e1-d1bf-4e2e-bc55-3f66ecb103d2"/>
    <ds:schemaRef ds:uri="c0b2134b-23cf-4b47-9c9a-2a434b4eb8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52</TotalTime>
  <Words>708</Words>
  <Application>Microsoft Office PowerPoint</Application>
  <PresentationFormat>Widescreen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Corbel</vt:lpstr>
      <vt:lpstr>Montserrat</vt:lpstr>
      <vt:lpstr>Wingdings 2</vt:lpstr>
      <vt:lpstr>Frame</vt:lpstr>
      <vt:lpstr>COBCEP</vt:lpstr>
      <vt:lpstr>Our Mission:    To advocate for ABEM- and AOBEM-certified physicians by improving public recognition for the specialized training and content expertise needed to achieve this certification.    Partner with stakeholders to reduce the burden on  ABEM/AOBEM-certified physicians  Address issues related to:        •  Content-specific CME requirements       •  Educational course mandates       •  Non-Emergency Medicine–based practice guidelines  Support compliance for hospital privileges and state licensure    </vt:lpstr>
      <vt:lpstr>Strengthening the Value: ABEM and AOBEM Certification</vt:lpstr>
      <vt:lpstr>Coalition Members</vt:lpstr>
      <vt:lpstr>The Issue</vt:lpstr>
      <vt:lpstr>The Value of ABEM/ AOBEM Certification</vt:lpstr>
      <vt:lpstr>Recent Regulatory Changes for ABEM/ AOBEM Certified Physicians</vt:lpstr>
      <vt:lpstr>Key Points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JT Finnell</dc:creator>
  <cp:lastModifiedBy>Sarah Martini</cp:lastModifiedBy>
  <cp:revision>59</cp:revision>
  <dcterms:created xsi:type="dcterms:W3CDTF">2025-03-27T14:26:01Z</dcterms:created>
  <dcterms:modified xsi:type="dcterms:W3CDTF">2026-04-06T13:34:30Z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0x0101005416D792CF3E844CA238EE8E9D940C34</vt:lpwstr>
  </property>
  <property fmtid="{D5CDD505-2E9C-101B-9397-08002B2CF9AE}" pid="3" name="MediaServiceImageTags">
    <vt:lpwstr/>
  </property>
</Properties>
</file>